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1" r:id="rId19"/>
    <p:sldId id="284" r:id="rId20"/>
    <p:sldId id="285" r:id="rId21"/>
    <p:sldId id="283" r:id="rId22"/>
    <p:sldId id="274" r:id="rId23"/>
  </p:sldIdLst>
  <p:sldSz cx="18288000" cy="10287000"/>
  <p:notesSz cx="6858000" cy="9144000"/>
  <p:embeddedFontLst>
    <p:embeddedFont>
      <p:font typeface="Agrandir Wide Bold" panose="020B0604020202020204" charset="0"/>
      <p:regular r:id="rId24"/>
    </p:embeddedFont>
    <p:embeddedFont>
      <p:font typeface="Archivo Black" panose="020B0604020202020204" charset="0"/>
      <p:regular r:id="rId25"/>
    </p:embeddedFont>
    <p:embeddedFont>
      <p:font typeface="Public Sans" panose="020B0604020202020204" charset="0"/>
      <p:regular r:id="rId26"/>
    </p:embeddedFont>
    <p:embeddedFont>
      <p:font typeface="Public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EDD"/>
    <a:srgbClr val="092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jpeg"/><Relationship Id="rId22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4.png"/><Relationship Id="rId18" Type="http://schemas.openxmlformats.org/officeDocument/2006/relationships/image" Target="../media/image28.svg"/><Relationship Id="rId3" Type="http://schemas.openxmlformats.org/officeDocument/2006/relationships/image" Target="../media/image10.png"/><Relationship Id="rId21" Type="http://schemas.openxmlformats.org/officeDocument/2006/relationships/image" Target="../media/image22.png"/><Relationship Id="rId7" Type="http://schemas.openxmlformats.org/officeDocument/2006/relationships/image" Target="../media/image29.png"/><Relationship Id="rId12" Type="http://schemas.openxmlformats.org/officeDocument/2006/relationships/image" Target="../media/image7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6.png"/><Relationship Id="rId5" Type="http://schemas.openxmlformats.org/officeDocument/2006/relationships/image" Target="../media/image66.jpeg"/><Relationship Id="rId15" Type="http://schemas.openxmlformats.org/officeDocument/2006/relationships/image" Target="../media/image25.png"/><Relationship Id="rId10" Type="http://schemas.openxmlformats.org/officeDocument/2006/relationships/image" Target="../media/image3.svg"/><Relationship Id="rId19" Type="http://schemas.openxmlformats.org/officeDocument/2006/relationships/image" Target="../media/image62.png"/><Relationship Id="rId4" Type="http://schemas.openxmlformats.org/officeDocument/2006/relationships/image" Target="../media/image11.svg"/><Relationship Id="rId9" Type="http://schemas.openxmlformats.org/officeDocument/2006/relationships/image" Target="../media/image2.png"/><Relationship Id="rId1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68.jpe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28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59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4.png"/><Relationship Id="rId18" Type="http://schemas.openxmlformats.org/officeDocument/2006/relationships/image" Target="../media/image28.svg"/><Relationship Id="rId3" Type="http://schemas.openxmlformats.org/officeDocument/2006/relationships/image" Target="../media/image10.png"/><Relationship Id="rId21" Type="http://schemas.openxmlformats.org/officeDocument/2006/relationships/image" Target="../media/image71.png"/><Relationship Id="rId7" Type="http://schemas.openxmlformats.org/officeDocument/2006/relationships/image" Target="../media/image29.png"/><Relationship Id="rId12" Type="http://schemas.openxmlformats.org/officeDocument/2006/relationships/image" Target="../media/image7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6.png"/><Relationship Id="rId5" Type="http://schemas.openxmlformats.org/officeDocument/2006/relationships/image" Target="../media/image69.jpeg"/><Relationship Id="rId15" Type="http://schemas.openxmlformats.org/officeDocument/2006/relationships/image" Target="../media/image25.png"/><Relationship Id="rId10" Type="http://schemas.openxmlformats.org/officeDocument/2006/relationships/image" Target="../media/image3.svg"/><Relationship Id="rId19" Type="http://schemas.openxmlformats.org/officeDocument/2006/relationships/image" Target="../media/image62.png"/><Relationship Id="rId4" Type="http://schemas.openxmlformats.org/officeDocument/2006/relationships/image" Target="../media/image11.svg"/><Relationship Id="rId9" Type="http://schemas.openxmlformats.org/officeDocument/2006/relationships/image" Target="../media/image2.png"/><Relationship Id="rId14" Type="http://schemas.openxmlformats.org/officeDocument/2006/relationships/image" Target="../media/image15.svg"/><Relationship Id="rId22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73.jpe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28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59.sv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4.png"/><Relationship Id="rId18" Type="http://schemas.openxmlformats.org/officeDocument/2006/relationships/image" Target="../media/image28.svg"/><Relationship Id="rId3" Type="http://schemas.openxmlformats.org/officeDocument/2006/relationships/image" Target="../media/image10.png"/><Relationship Id="rId7" Type="http://schemas.openxmlformats.org/officeDocument/2006/relationships/image" Target="../media/image29.png"/><Relationship Id="rId12" Type="http://schemas.openxmlformats.org/officeDocument/2006/relationships/image" Target="../media/image7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6.png"/><Relationship Id="rId5" Type="http://schemas.openxmlformats.org/officeDocument/2006/relationships/image" Target="../media/image74.jpeg"/><Relationship Id="rId15" Type="http://schemas.openxmlformats.org/officeDocument/2006/relationships/image" Target="../media/image25.png"/><Relationship Id="rId10" Type="http://schemas.openxmlformats.org/officeDocument/2006/relationships/image" Target="../media/image3.svg"/><Relationship Id="rId19" Type="http://schemas.openxmlformats.org/officeDocument/2006/relationships/image" Target="../media/image22.png"/><Relationship Id="rId4" Type="http://schemas.openxmlformats.org/officeDocument/2006/relationships/image" Target="../media/image11.svg"/><Relationship Id="rId9" Type="http://schemas.openxmlformats.org/officeDocument/2006/relationships/image" Target="../media/image2.png"/><Relationship Id="rId14" Type="http://schemas.openxmlformats.org/officeDocument/2006/relationships/image" Target="../media/image1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13" Type="http://schemas.openxmlformats.org/officeDocument/2006/relationships/image" Target="../media/image80.png"/><Relationship Id="rId3" Type="http://schemas.openxmlformats.org/officeDocument/2006/relationships/image" Target="../media/image58.png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78.png"/><Relationship Id="rId5" Type="http://schemas.openxmlformats.org/officeDocument/2006/relationships/image" Target="../media/image27.png"/><Relationship Id="rId15" Type="http://schemas.openxmlformats.org/officeDocument/2006/relationships/image" Target="../media/image82.png"/><Relationship Id="rId10" Type="http://schemas.openxmlformats.org/officeDocument/2006/relationships/image" Target="../media/image15.svg"/><Relationship Id="rId4" Type="http://schemas.openxmlformats.org/officeDocument/2006/relationships/image" Target="../media/image59.svg"/><Relationship Id="rId9" Type="http://schemas.openxmlformats.org/officeDocument/2006/relationships/image" Target="../media/image14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5.svg"/><Relationship Id="rId18" Type="http://schemas.openxmlformats.org/officeDocument/2006/relationships/image" Target="../media/image22.png"/><Relationship Id="rId3" Type="http://schemas.openxmlformats.org/officeDocument/2006/relationships/image" Target="../media/image83.png"/><Relationship Id="rId7" Type="http://schemas.openxmlformats.org/officeDocument/2006/relationships/image" Target="../media/image85.jpeg"/><Relationship Id="rId12" Type="http://schemas.openxmlformats.org/officeDocument/2006/relationships/image" Target="../media/image14.png"/><Relationship Id="rId17" Type="http://schemas.openxmlformats.org/officeDocument/2006/relationships/image" Target="../media/image28.sv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6.svg"/><Relationship Id="rId5" Type="http://schemas.openxmlformats.org/officeDocument/2006/relationships/image" Target="../media/image10.png"/><Relationship Id="rId15" Type="http://schemas.openxmlformats.org/officeDocument/2006/relationships/image" Target="../media/image59.svg"/><Relationship Id="rId10" Type="http://schemas.openxmlformats.org/officeDocument/2006/relationships/image" Target="../media/image45.png"/><Relationship Id="rId4" Type="http://schemas.openxmlformats.org/officeDocument/2006/relationships/image" Target="../media/image84.svg"/><Relationship Id="rId9" Type="http://schemas.openxmlformats.org/officeDocument/2006/relationships/image" Target="../media/image30.sv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1.svg"/><Relationship Id="rId26" Type="http://schemas.openxmlformats.org/officeDocument/2006/relationships/image" Target="../media/image99.svg"/><Relationship Id="rId21" Type="http://schemas.openxmlformats.org/officeDocument/2006/relationships/image" Target="../media/image94.png"/><Relationship Id="rId34" Type="http://schemas.openxmlformats.org/officeDocument/2006/relationships/image" Target="../media/image107.svg"/><Relationship Id="rId7" Type="http://schemas.openxmlformats.org/officeDocument/2006/relationships/image" Target="../media/image76.png"/><Relationship Id="rId12" Type="http://schemas.openxmlformats.org/officeDocument/2006/relationships/image" Target="../media/image79.sv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33" Type="http://schemas.openxmlformats.org/officeDocument/2006/relationships/image" Target="../media/image106.png"/><Relationship Id="rId2" Type="http://schemas.openxmlformats.org/officeDocument/2006/relationships/image" Target="../media/image1.jpeg"/><Relationship Id="rId16" Type="http://schemas.openxmlformats.org/officeDocument/2006/relationships/image" Target="../media/image89.svg"/><Relationship Id="rId20" Type="http://schemas.openxmlformats.org/officeDocument/2006/relationships/image" Target="../media/image93.svg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78.png"/><Relationship Id="rId24" Type="http://schemas.openxmlformats.org/officeDocument/2006/relationships/image" Target="../media/image97.svg"/><Relationship Id="rId32" Type="http://schemas.openxmlformats.org/officeDocument/2006/relationships/image" Target="../media/image105.svg"/><Relationship Id="rId37" Type="http://schemas.openxmlformats.org/officeDocument/2006/relationships/image" Target="../media/image22.png"/><Relationship Id="rId5" Type="http://schemas.openxmlformats.org/officeDocument/2006/relationships/image" Target="../media/image27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svg"/><Relationship Id="rId36" Type="http://schemas.openxmlformats.org/officeDocument/2006/relationships/image" Target="../media/image109.svg"/><Relationship Id="rId10" Type="http://schemas.openxmlformats.org/officeDocument/2006/relationships/image" Target="../media/image15.svg"/><Relationship Id="rId19" Type="http://schemas.openxmlformats.org/officeDocument/2006/relationships/image" Target="../media/image92.png"/><Relationship Id="rId31" Type="http://schemas.openxmlformats.org/officeDocument/2006/relationships/image" Target="../media/image104.png"/><Relationship Id="rId4" Type="http://schemas.openxmlformats.org/officeDocument/2006/relationships/image" Target="../media/image59.svg"/><Relationship Id="rId9" Type="http://schemas.openxmlformats.org/officeDocument/2006/relationships/image" Target="../media/image14.png"/><Relationship Id="rId14" Type="http://schemas.openxmlformats.org/officeDocument/2006/relationships/image" Target="../media/image87.svg"/><Relationship Id="rId22" Type="http://schemas.openxmlformats.org/officeDocument/2006/relationships/image" Target="../media/image95.svg"/><Relationship Id="rId27" Type="http://schemas.openxmlformats.org/officeDocument/2006/relationships/image" Target="../media/image100.png"/><Relationship Id="rId30" Type="http://schemas.openxmlformats.org/officeDocument/2006/relationships/image" Target="../media/image103.svg"/><Relationship Id="rId35" Type="http://schemas.openxmlformats.org/officeDocument/2006/relationships/image" Target="../media/image108.png"/><Relationship Id="rId8" Type="http://schemas.openxmlformats.org/officeDocument/2006/relationships/image" Target="../media/image77.svg"/><Relationship Id="rId3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7" Type="http://schemas.openxmlformats.org/officeDocument/2006/relationships/image" Target="../media/image2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11.svg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.png"/><Relationship Id="rId18" Type="http://schemas.openxmlformats.org/officeDocument/2006/relationships/image" Target="../media/image17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7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30.svg"/><Relationship Id="rId19" Type="http://schemas.openxmlformats.org/officeDocument/2006/relationships/image" Target="../media/image31.jpe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sv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hyperlink" Target="https://www.wolterskluwer.com/it-it/solutions/cch-tagetik/partners/advant" TargetMode="External"/><Relationship Id="rId18" Type="http://schemas.openxmlformats.org/officeDocument/2006/relationships/image" Target="../media/image126.png"/><Relationship Id="rId3" Type="http://schemas.openxmlformats.org/officeDocument/2006/relationships/image" Target="../media/image29.png"/><Relationship Id="rId21" Type="http://schemas.openxmlformats.org/officeDocument/2006/relationships/image" Target="../media/image129.png"/><Relationship Id="rId7" Type="http://schemas.openxmlformats.org/officeDocument/2006/relationships/image" Target="../media/image45.png"/><Relationship Id="rId12" Type="http://schemas.openxmlformats.org/officeDocument/2006/relationships/image" Target="../media/image121.png"/><Relationship Id="rId17" Type="http://schemas.openxmlformats.org/officeDocument/2006/relationships/image" Target="../media/image125.png"/><Relationship Id="rId2" Type="http://schemas.openxmlformats.org/officeDocument/2006/relationships/image" Target="../media/image1.jpeg"/><Relationship Id="rId16" Type="http://schemas.openxmlformats.org/officeDocument/2006/relationships/image" Target="../media/image124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hyperlink" Target="https://www.sas.com/en_us/partners/find-a-partner/all-partners/14129.html" TargetMode="External"/><Relationship Id="rId24" Type="http://schemas.openxmlformats.org/officeDocument/2006/relationships/image" Target="../media/image22.png"/><Relationship Id="rId5" Type="http://schemas.openxmlformats.org/officeDocument/2006/relationships/image" Target="../media/image43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10" Type="http://schemas.openxmlformats.org/officeDocument/2006/relationships/image" Target="../media/image120.svg"/><Relationship Id="rId19" Type="http://schemas.openxmlformats.org/officeDocument/2006/relationships/image" Target="../media/image127.svg"/><Relationship Id="rId4" Type="http://schemas.openxmlformats.org/officeDocument/2006/relationships/image" Target="../media/image117.svg"/><Relationship Id="rId9" Type="http://schemas.openxmlformats.org/officeDocument/2006/relationships/image" Target="../media/image16.pn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.svg"/><Relationship Id="rId18" Type="http://schemas.openxmlformats.org/officeDocument/2006/relationships/image" Target="../media/image135.png"/><Relationship Id="rId3" Type="http://schemas.openxmlformats.org/officeDocument/2006/relationships/image" Target="../media/image47.png"/><Relationship Id="rId21" Type="http://schemas.openxmlformats.org/officeDocument/2006/relationships/image" Target="../media/image17.svg"/><Relationship Id="rId7" Type="http://schemas.openxmlformats.org/officeDocument/2006/relationships/image" Target="../media/image134.svg"/><Relationship Id="rId12" Type="http://schemas.openxmlformats.org/officeDocument/2006/relationships/image" Target="../media/image6.png"/><Relationship Id="rId17" Type="http://schemas.openxmlformats.org/officeDocument/2006/relationships/image" Target="../media/image28.sv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11" Type="http://schemas.openxmlformats.org/officeDocument/2006/relationships/image" Target="../media/image3.svg"/><Relationship Id="rId24" Type="http://schemas.openxmlformats.org/officeDocument/2006/relationships/image" Target="../media/image22.png"/><Relationship Id="rId5" Type="http://schemas.openxmlformats.org/officeDocument/2006/relationships/image" Target="../media/image132.jpeg"/><Relationship Id="rId15" Type="http://schemas.openxmlformats.org/officeDocument/2006/relationships/image" Target="../media/image59.svg"/><Relationship Id="rId23" Type="http://schemas.openxmlformats.org/officeDocument/2006/relationships/image" Target="../media/image138.svg"/><Relationship Id="rId10" Type="http://schemas.openxmlformats.org/officeDocument/2006/relationships/image" Target="../media/image2.png"/><Relationship Id="rId19" Type="http://schemas.openxmlformats.org/officeDocument/2006/relationships/image" Target="../media/image136.svg"/><Relationship Id="rId4" Type="http://schemas.openxmlformats.org/officeDocument/2006/relationships/image" Target="../media/image48.svg"/><Relationship Id="rId9" Type="http://schemas.openxmlformats.org/officeDocument/2006/relationships/image" Target="../media/image30.svg"/><Relationship Id="rId14" Type="http://schemas.openxmlformats.org/officeDocument/2006/relationships/image" Target="../media/image58.png"/><Relationship Id="rId22" Type="http://schemas.openxmlformats.org/officeDocument/2006/relationships/image" Target="../media/image13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3.png"/><Relationship Id="rId21" Type="http://schemas.openxmlformats.org/officeDocument/2006/relationships/image" Target="../media/image34.png"/><Relationship Id="rId7" Type="http://schemas.openxmlformats.org/officeDocument/2006/relationships/image" Target="../media/image26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32.jpeg"/><Relationship Id="rId15" Type="http://schemas.openxmlformats.org/officeDocument/2006/relationships/image" Target="../media/image5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28.sv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7.png"/><Relationship Id="rId18" Type="http://schemas.openxmlformats.org/officeDocument/2006/relationships/image" Target="../media/image10.png"/><Relationship Id="rId3" Type="http://schemas.openxmlformats.org/officeDocument/2006/relationships/image" Target="../media/image29.png"/><Relationship Id="rId21" Type="http://schemas.openxmlformats.org/officeDocument/2006/relationships/image" Target="../media/image41.jpeg"/><Relationship Id="rId7" Type="http://schemas.openxmlformats.org/officeDocument/2006/relationships/image" Target="../media/image14.png"/><Relationship Id="rId12" Type="http://schemas.openxmlformats.org/officeDocument/2006/relationships/image" Target="../media/image26.svg"/><Relationship Id="rId17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38.sv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25.png"/><Relationship Id="rId5" Type="http://schemas.openxmlformats.org/officeDocument/2006/relationships/image" Target="../media/image35.png"/><Relationship Id="rId15" Type="http://schemas.openxmlformats.org/officeDocument/2006/relationships/image" Target="../media/image37.png"/><Relationship Id="rId10" Type="http://schemas.openxmlformats.org/officeDocument/2006/relationships/image" Target="../media/image17.svg"/><Relationship Id="rId19" Type="http://schemas.openxmlformats.org/officeDocument/2006/relationships/image" Target="../media/image11.svg"/><Relationship Id="rId4" Type="http://schemas.openxmlformats.org/officeDocument/2006/relationships/image" Target="../media/image30.svg"/><Relationship Id="rId9" Type="http://schemas.openxmlformats.org/officeDocument/2006/relationships/image" Target="../media/image16.png"/><Relationship Id="rId14" Type="http://schemas.openxmlformats.org/officeDocument/2006/relationships/image" Target="../media/image28.sv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.png"/><Relationship Id="rId18" Type="http://schemas.openxmlformats.org/officeDocument/2006/relationships/image" Target="../media/image17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7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6.png"/><Relationship Id="rId5" Type="http://schemas.openxmlformats.org/officeDocument/2006/relationships/image" Target="../media/image25.png"/><Relationship Id="rId15" Type="http://schemas.openxmlformats.org/officeDocument/2006/relationships/image" Target="../media/image14.png"/><Relationship Id="rId10" Type="http://schemas.openxmlformats.org/officeDocument/2006/relationships/image" Target="../media/image30.svg"/><Relationship Id="rId19" Type="http://schemas.openxmlformats.org/officeDocument/2006/relationships/image" Target="../media/image42.jpe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7.png"/><Relationship Id="rId18" Type="http://schemas.openxmlformats.org/officeDocument/2006/relationships/image" Target="../media/image52.svg"/><Relationship Id="rId3" Type="http://schemas.openxmlformats.org/officeDocument/2006/relationships/image" Target="../media/image29.png"/><Relationship Id="rId21" Type="http://schemas.openxmlformats.org/officeDocument/2006/relationships/image" Target="../media/image55.png"/><Relationship Id="rId7" Type="http://schemas.openxmlformats.org/officeDocument/2006/relationships/image" Target="../media/image45.png"/><Relationship Id="rId12" Type="http://schemas.openxmlformats.org/officeDocument/2006/relationships/image" Target="../media/image17.svg"/><Relationship Id="rId17" Type="http://schemas.openxmlformats.org/officeDocument/2006/relationships/image" Target="../media/image51.png"/><Relationship Id="rId2" Type="http://schemas.openxmlformats.org/officeDocument/2006/relationships/image" Target="../media/image1.jpeg"/><Relationship Id="rId16" Type="http://schemas.openxmlformats.org/officeDocument/2006/relationships/image" Target="../media/image50.sv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16.png"/><Relationship Id="rId5" Type="http://schemas.openxmlformats.org/officeDocument/2006/relationships/image" Target="../media/image43.png"/><Relationship Id="rId15" Type="http://schemas.openxmlformats.org/officeDocument/2006/relationships/image" Target="../media/image49.png"/><Relationship Id="rId23" Type="http://schemas.openxmlformats.org/officeDocument/2006/relationships/image" Target="../media/image22.png"/><Relationship Id="rId10" Type="http://schemas.openxmlformats.org/officeDocument/2006/relationships/image" Target="../media/image15.svg"/><Relationship Id="rId19" Type="http://schemas.openxmlformats.org/officeDocument/2006/relationships/image" Target="../media/image53.png"/><Relationship Id="rId4" Type="http://schemas.openxmlformats.org/officeDocument/2006/relationships/image" Target="../media/image30.svg"/><Relationship Id="rId9" Type="http://schemas.openxmlformats.org/officeDocument/2006/relationships/image" Target="../media/image14.png"/><Relationship Id="rId14" Type="http://schemas.openxmlformats.org/officeDocument/2006/relationships/image" Target="../media/image48.svg"/><Relationship Id="rId22" Type="http://schemas.openxmlformats.org/officeDocument/2006/relationships/image" Target="../media/image5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57.jpe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30.svg"/><Relationship Id="rId5" Type="http://schemas.openxmlformats.org/officeDocument/2006/relationships/image" Target="../media/image2.png"/><Relationship Id="rId15" Type="http://schemas.openxmlformats.org/officeDocument/2006/relationships/image" Target="../media/image28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59.sv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4.png"/><Relationship Id="rId18" Type="http://schemas.openxmlformats.org/officeDocument/2006/relationships/image" Target="../media/image28.svg"/><Relationship Id="rId3" Type="http://schemas.openxmlformats.org/officeDocument/2006/relationships/image" Target="../media/image10.png"/><Relationship Id="rId21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7.svg"/><Relationship Id="rId17" Type="http://schemas.openxmlformats.org/officeDocument/2006/relationships/image" Target="../media/image27.pn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.png"/><Relationship Id="rId5" Type="http://schemas.openxmlformats.org/officeDocument/2006/relationships/image" Target="../media/image60.jpeg"/><Relationship Id="rId15" Type="http://schemas.openxmlformats.org/officeDocument/2006/relationships/image" Target="../media/image25.png"/><Relationship Id="rId10" Type="http://schemas.openxmlformats.org/officeDocument/2006/relationships/image" Target="../media/image3.svg"/><Relationship Id="rId19" Type="http://schemas.openxmlformats.org/officeDocument/2006/relationships/image" Target="../media/image62.png"/><Relationship Id="rId4" Type="http://schemas.openxmlformats.org/officeDocument/2006/relationships/image" Target="../media/image11.svg"/><Relationship Id="rId9" Type="http://schemas.openxmlformats.org/officeDocument/2006/relationships/image" Target="../media/image2.png"/><Relationship Id="rId14" Type="http://schemas.openxmlformats.org/officeDocument/2006/relationships/image" Target="../media/image15.svg"/><Relationship Id="rId2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.svg"/><Relationship Id="rId1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12" Type="http://schemas.openxmlformats.org/officeDocument/2006/relationships/image" Target="../media/image6.png"/><Relationship Id="rId17" Type="http://schemas.openxmlformats.org/officeDocument/2006/relationships/image" Target="../media/image15.sv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65.jpeg"/><Relationship Id="rId15" Type="http://schemas.openxmlformats.org/officeDocument/2006/relationships/image" Target="../media/image5.svg"/><Relationship Id="rId10" Type="http://schemas.openxmlformats.org/officeDocument/2006/relationships/image" Target="../media/image29.png"/><Relationship Id="rId19" Type="http://schemas.openxmlformats.org/officeDocument/2006/relationships/image" Target="../media/image17.svg"/><Relationship Id="rId4" Type="http://schemas.openxmlformats.org/officeDocument/2006/relationships/image" Target="../media/image24.svg"/><Relationship Id="rId9" Type="http://schemas.openxmlformats.org/officeDocument/2006/relationships/image" Target="../media/image28.sv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9554503" y="5450167"/>
            <a:ext cx="11712292" cy="9739632"/>
            <a:chOff x="0" y="0"/>
            <a:chExt cx="676659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17453" y="-993826"/>
            <a:ext cx="20867030" cy="10516055"/>
            <a:chOff x="0" y="0"/>
            <a:chExt cx="561152" cy="2827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1152" cy="282796"/>
            </a:xfrm>
            <a:custGeom>
              <a:avLst/>
              <a:gdLst/>
              <a:ahLst/>
              <a:cxnLst/>
              <a:rect l="l" t="t" r="r" b="b"/>
              <a:pathLst>
                <a:path w="561152" h="282796">
                  <a:moveTo>
                    <a:pt x="203200" y="282796"/>
                  </a:moveTo>
                  <a:lnTo>
                    <a:pt x="357952" y="282796"/>
                  </a:lnTo>
                  <a:lnTo>
                    <a:pt x="561152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2F8E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57150"/>
              <a:ext cx="307152" cy="339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6197600" y="9569715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-313704" y="-82986"/>
            <a:ext cx="1097343" cy="548672"/>
          </a:xfrm>
          <a:custGeom>
            <a:avLst/>
            <a:gdLst/>
            <a:ahLst/>
            <a:cxnLst/>
            <a:rect l="l" t="t" r="r" b="b"/>
            <a:pathLst>
              <a:path w="1097343" h="548672">
                <a:moveTo>
                  <a:pt x="0" y="0"/>
                </a:moveTo>
                <a:lnTo>
                  <a:pt x="1097343" y="0"/>
                </a:lnTo>
                <a:lnTo>
                  <a:pt x="1097343" y="548671"/>
                </a:lnTo>
                <a:lnTo>
                  <a:pt x="0" y="5486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8064645" y="995886"/>
            <a:ext cx="9479262" cy="8732770"/>
            <a:chOff x="0" y="0"/>
            <a:chExt cx="12639016" cy="11643693"/>
          </a:xfrm>
        </p:grpSpPr>
        <p:sp>
          <p:nvSpPr>
            <p:cNvPr id="14" name="Freeform 14"/>
            <p:cNvSpPr/>
            <p:nvPr/>
          </p:nvSpPr>
          <p:spPr>
            <a:xfrm rot="5400000">
              <a:off x="497661" y="-497661"/>
              <a:ext cx="11643693" cy="12639016"/>
            </a:xfrm>
            <a:custGeom>
              <a:avLst/>
              <a:gdLst/>
              <a:ahLst/>
              <a:cxnLst/>
              <a:rect l="l" t="t" r="r" b="b"/>
              <a:pathLst>
                <a:path w="11643693" h="12639016">
                  <a:moveTo>
                    <a:pt x="0" y="0"/>
                  </a:moveTo>
                  <a:lnTo>
                    <a:pt x="11643693" y="0"/>
                  </a:lnTo>
                  <a:lnTo>
                    <a:pt x="11643693" y="12639015"/>
                  </a:lnTo>
                  <a:lnTo>
                    <a:pt x="0" y="1263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813774" y="91923"/>
              <a:ext cx="11228065" cy="9734406"/>
              <a:chOff x="0" y="0"/>
              <a:chExt cx="727368" cy="630606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27368" cy="630606"/>
              </a:xfrm>
              <a:custGeom>
                <a:avLst/>
                <a:gdLst/>
                <a:ahLst/>
                <a:cxnLst/>
                <a:rect l="l" t="t" r="r" b="b"/>
                <a:pathLst>
                  <a:path w="727368" h="630606">
                    <a:moveTo>
                      <a:pt x="727368" y="315303"/>
                    </a:moveTo>
                    <a:lnTo>
                      <a:pt x="524168" y="630606"/>
                    </a:lnTo>
                    <a:lnTo>
                      <a:pt x="203200" y="630606"/>
                    </a:lnTo>
                    <a:lnTo>
                      <a:pt x="0" y="315303"/>
                    </a:lnTo>
                    <a:lnTo>
                      <a:pt x="203200" y="0"/>
                    </a:lnTo>
                    <a:lnTo>
                      <a:pt x="524168" y="0"/>
                    </a:lnTo>
                    <a:lnTo>
                      <a:pt x="727368" y="315303"/>
                    </a:lnTo>
                    <a:close/>
                  </a:path>
                </a:pathLst>
              </a:custGeom>
              <a:blipFill>
                <a:blip r:embed="rId13"/>
                <a:stretch>
                  <a:fillRect l="-15063" r="-15063"/>
                </a:stretch>
              </a:blipFill>
              <a:ln w="14287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Freeform 17"/>
          <p:cNvSpPr/>
          <p:nvPr/>
        </p:nvSpPr>
        <p:spPr>
          <a:xfrm rot="-5400000">
            <a:off x="12772130" y="5191268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7" y="0"/>
                </a:lnTo>
                <a:lnTo>
                  <a:pt x="4650437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8" name="Group 18"/>
          <p:cNvGrpSpPr/>
          <p:nvPr/>
        </p:nvGrpSpPr>
        <p:grpSpPr>
          <a:xfrm>
            <a:off x="13044776" y="5699258"/>
            <a:ext cx="4105146" cy="3559042"/>
            <a:chOff x="0" y="0"/>
            <a:chExt cx="727368" cy="63060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14"/>
              <a:stretch>
                <a:fillRect l="-24258" r="-24258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6738600" y="61094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11767019" y="-1742679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5"/>
                </a:lnTo>
                <a:lnTo>
                  <a:pt x="0" y="27385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7543907" y="9838093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244600" y="1063503"/>
            <a:ext cx="3098800" cy="3346045"/>
          </a:xfrm>
          <a:custGeom>
            <a:avLst/>
            <a:gdLst/>
            <a:ahLst/>
            <a:cxnLst/>
            <a:rect l="l" t="t" r="r" b="b"/>
            <a:pathLst>
              <a:path w="3098800" h="3346045">
                <a:moveTo>
                  <a:pt x="0" y="0"/>
                </a:moveTo>
                <a:lnTo>
                  <a:pt x="3098800" y="0"/>
                </a:lnTo>
                <a:lnTo>
                  <a:pt x="3098800" y="3346045"/>
                </a:lnTo>
                <a:lnTo>
                  <a:pt x="0" y="334604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TextBox 26"/>
          <p:cNvSpPr txBox="1"/>
          <p:nvPr/>
        </p:nvSpPr>
        <p:spPr>
          <a:xfrm>
            <a:off x="1244600" y="4679715"/>
            <a:ext cx="6618128" cy="1636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19"/>
              </a:lnSpc>
            </a:pPr>
            <a:r>
              <a:rPr lang="en-US" sz="5349">
                <a:solidFill>
                  <a:srgbClr val="1D1A1B"/>
                </a:solidFill>
                <a:latin typeface="Archivo Black"/>
                <a:ea typeface="Archivo Black"/>
                <a:cs typeface="Archivo Black"/>
                <a:sym typeface="Archivo Black"/>
              </a:rPr>
              <a:t>COMPANY PROFILE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244600" y="6445485"/>
            <a:ext cx="7430376" cy="866775"/>
            <a:chOff x="0" y="0"/>
            <a:chExt cx="9907168" cy="1155700"/>
          </a:xfrm>
        </p:grpSpPr>
        <p:sp>
          <p:nvSpPr>
            <p:cNvPr id="28" name="Freeform 28"/>
            <p:cNvSpPr/>
            <p:nvPr/>
          </p:nvSpPr>
          <p:spPr>
            <a:xfrm>
              <a:off x="2950427" y="220013"/>
              <a:ext cx="1181307" cy="715675"/>
            </a:xfrm>
            <a:custGeom>
              <a:avLst/>
              <a:gdLst/>
              <a:ahLst/>
              <a:cxnLst/>
              <a:rect l="l" t="t" r="r" b="b"/>
              <a:pathLst>
                <a:path w="1181307" h="715675">
                  <a:moveTo>
                    <a:pt x="0" y="0"/>
                  </a:moveTo>
                  <a:lnTo>
                    <a:pt x="1181306" y="0"/>
                  </a:lnTo>
                  <a:lnTo>
                    <a:pt x="1181306" y="715674"/>
                  </a:lnTo>
                  <a:lnTo>
                    <a:pt x="0" y="715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9907168" cy="1165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840"/>
                </a:lnSpc>
              </a:pPr>
              <a:r>
                <a:rPr lang="en-US" sz="5700">
                  <a:solidFill>
                    <a:srgbClr val="2F8EDD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2025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4162425" y="7966042"/>
            <a:ext cx="9658350" cy="1463708"/>
            <a:chOff x="0" y="0"/>
            <a:chExt cx="2543763" cy="38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385503"/>
            </a:xfrm>
            <a:custGeom>
              <a:avLst/>
              <a:gdLst/>
              <a:ahLst/>
              <a:cxnLst/>
              <a:rect l="l" t="t" r="r" b="b"/>
              <a:pathLst>
                <a:path w="2543763" h="385503">
                  <a:moveTo>
                    <a:pt x="203200" y="0"/>
                  </a:moveTo>
                  <a:lnTo>
                    <a:pt x="2543763" y="0"/>
                  </a:lnTo>
                  <a:lnTo>
                    <a:pt x="2340563" y="385503"/>
                  </a:lnTo>
                  <a:lnTo>
                    <a:pt x="0" y="385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22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2340563" cy="442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705406" y="6565652"/>
            <a:ext cx="11623731" cy="4592714"/>
            <a:chOff x="0" y="0"/>
            <a:chExt cx="677619" cy="267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7619" cy="267738"/>
            </a:xfrm>
            <a:custGeom>
              <a:avLst/>
              <a:gdLst/>
              <a:ahLst/>
              <a:cxnLst/>
              <a:rect l="l" t="t" r="r" b="b"/>
              <a:pathLst>
                <a:path w="677619" h="267738">
                  <a:moveTo>
                    <a:pt x="474419" y="0"/>
                  </a:moveTo>
                  <a:lnTo>
                    <a:pt x="0" y="0"/>
                  </a:lnTo>
                  <a:lnTo>
                    <a:pt x="203200" y="267738"/>
                  </a:lnTo>
                  <a:lnTo>
                    <a:pt x="677619" y="267738"/>
                  </a:lnTo>
                  <a:lnTo>
                    <a:pt x="474419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474419" cy="324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006949" y="-247628"/>
            <a:ext cx="12420324" cy="7556242"/>
            <a:chOff x="0" y="0"/>
            <a:chExt cx="473570" cy="2881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3570" cy="288109"/>
            </a:xfrm>
            <a:custGeom>
              <a:avLst/>
              <a:gdLst/>
              <a:ahLst/>
              <a:cxnLst/>
              <a:rect l="l" t="t" r="r" b="b"/>
              <a:pathLst>
                <a:path w="473570" h="288109">
                  <a:moveTo>
                    <a:pt x="203200" y="0"/>
                  </a:moveTo>
                  <a:lnTo>
                    <a:pt x="473570" y="0"/>
                  </a:lnTo>
                  <a:lnTo>
                    <a:pt x="270370" y="288109"/>
                  </a:lnTo>
                  <a:lnTo>
                    <a:pt x="0" y="28810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270370" cy="345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785812" y="701710"/>
            <a:ext cx="6882789" cy="7471141"/>
          </a:xfrm>
          <a:custGeom>
            <a:avLst/>
            <a:gdLst/>
            <a:ahLst/>
            <a:cxnLst/>
            <a:rect l="l" t="t" r="r" b="b"/>
            <a:pathLst>
              <a:path w="6882789" h="7471141">
                <a:moveTo>
                  <a:pt x="0" y="0"/>
                </a:moveTo>
                <a:lnTo>
                  <a:pt x="6882789" y="0"/>
                </a:lnTo>
                <a:lnTo>
                  <a:pt x="6882789" y="7471141"/>
                </a:lnTo>
                <a:lnTo>
                  <a:pt x="0" y="747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-796787" y="1243857"/>
            <a:ext cx="6145056" cy="5327585"/>
            <a:chOff x="0" y="0"/>
            <a:chExt cx="727368" cy="6306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443364" y="5040784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6" y="0"/>
                </a:lnTo>
                <a:lnTo>
                  <a:pt x="4650436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1308229" y="5608200"/>
            <a:ext cx="4105146" cy="3559042"/>
            <a:chOff x="0" y="0"/>
            <a:chExt cx="727368" cy="6306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6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583821" y="9889984"/>
            <a:ext cx="1321559" cy="523662"/>
          </a:xfrm>
          <a:custGeom>
            <a:avLst/>
            <a:gdLst/>
            <a:ahLst/>
            <a:cxnLst/>
            <a:rect l="l" t="t" r="r" b="b"/>
            <a:pathLst>
              <a:path w="1321559" h="523662">
                <a:moveTo>
                  <a:pt x="0" y="0"/>
                </a:moveTo>
                <a:lnTo>
                  <a:pt x="1321558" y="0"/>
                </a:lnTo>
                <a:lnTo>
                  <a:pt x="1321558" y="523662"/>
                </a:lnTo>
                <a:lnTo>
                  <a:pt x="0" y="523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2394167" y="32099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91440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1" name="Group 31"/>
          <p:cNvGrpSpPr/>
          <p:nvPr/>
        </p:nvGrpSpPr>
        <p:grpSpPr>
          <a:xfrm>
            <a:off x="6021265" y="5319678"/>
            <a:ext cx="403174" cy="403174"/>
            <a:chOff x="0" y="0"/>
            <a:chExt cx="537566" cy="53756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36" name="TextBox 36"/>
          <p:cNvSpPr txBox="1"/>
          <p:nvPr/>
        </p:nvSpPr>
        <p:spPr>
          <a:xfrm>
            <a:off x="6732766" y="5293300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Balanced Scorecard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701143" y="4278602"/>
            <a:ext cx="5465646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Consolidated, management, fiscal and statutory financial statements;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6021265" y="4304980"/>
            <a:ext cx="403174" cy="403174"/>
            <a:chOff x="0" y="0"/>
            <a:chExt cx="537566" cy="53756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43" name="TextBox 43"/>
          <p:cNvSpPr txBox="1"/>
          <p:nvPr/>
        </p:nvSpPr>
        <p:spPr>
          <a:xfrm>
            <a:off x="6732766" y="3633183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Budgeting, Planning e Forecasting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6021265" y="3659560"/>
            <a:ext cx="403174" cy="403174"/>
            <a:chOff x="0" y="0"/>
            <a:chExt cx="537566" cy="53756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6" name="Group 46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9" name="Group 49"/>
          <p:cNvGrpSpPr/>
          <p:nvPr/>
        </p:nvGrpSpPr>
        <p:grpSpPr>
          <a:xfrm>
            <a:off x="6021265" y="5904260"/>
            <a:ext cx="403174" cy="403174"/>
            <a:chOff x="0" y="0"/>
            <a:chExt cx="537566" cy="537566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54" name="TextBox 54"/>
          <p:cNvSpPr txBox="1"/>
          <p:nvPr/>
        </p:nvSpPr>
        <p:spPr>
          <a:xfrm>
            <a:off x="6732766" y="5877882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Dashboard &amp; Analysis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6021265" y="6582038"/>
            <a:ext cx="403174" cy="403174"/>
            <a:chOff x="0" y="0"/>
            <a:chExt cx="537566" cy="537566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7" name="Group 57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60" name="TextBox 60"/>
          <p:cNvSpPr txBox="1"/>
          <p:nvPr/>
        </p:nvSpPr>
        <p:spPr>
          <a:xfrm>
            <a:off x="6732766" y="6555660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IRSFxx implementation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12194929" y="5320543"/>
            <a:ext cx="403174" cy="403174"/>
            <a:chOff x="0" y="0"/>
            <a:chExt cx="537566" cy="537566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3" name="Group 63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66" name="TextBox 66"/>
          <p:cNvSpPr txBox="1"/>
          <p:nvPr/>
        </p:nvSpPr>
        <p:spPr>
          <a:xfrm>
            <a:off x="12874807" y="5294165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Strategic finance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12194929" y="5904693"/>
            <a:ext cx="403174" cy="403174"/>
            <a:chOff x="0" y="0"/>
            <a:chExt cx="537566" cy="537566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9" name="Group 69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72" name="TextBox 72"/>
          <p:cNvSpPr txBox="1"/>
          <p:nvPr/>
        </p:nvSpPr>
        <p:spPr>
          <a:xfrm>
            <a:off x="12874807" y="5878315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Disclosure Management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2194929" y="6488842"/>
            <a:ext cx="403174" cy="403174"/>
            <a:chOff x="0" y="0"/>
            <a:chExt cx="537566" cy="537566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75" name="Group 75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76" name="Freeform 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7" name="TextBox 7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78" name="TextBox 78"/>
          <p:cNvSpPr txBox="1"/>
          <p:nvPr/>
        </p:nvSpPr>
        <p:spPr>
          <a:xfrm>
            <a:off x="12874807" y="6462464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Cost allocation, ABC</a:t>
            </a:r>
          </a:p>
        </p:txBody>
      </p:sp>
      <p:grpSp>
        <p:nvGrpSpPr>
          <p:cNvPr id="79" name="Group 79"/>
          <p:cNvGrpSpPr/>
          <p:nvPr/>
        </p:nvGrpSpPr>
        <p:grpSpPr>
          <a:xfrm>
            <a:off x="12194929" y="3659560"/>
            <a:ext cx="403174" cy="403174"/>
            <a:chOff x="0" y="0"/>
            <a:chExt cx="537566" cy="537566"/>
          </a:xfrm>
        </p:grpSpPr>
        <p:sp>
          <p:nvSpPr>
            <p:cNvPr id="80" name="Freeform 80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81" name="Group 81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" name="TextBox 8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84" name="TextBox 84"/>
          <p:cNvSpPr txBox="1"/>
          <p:nvPr/>
        </p:nvSpPr>
        <p:spPr>
          <a:xfrm>
            <a:off x="12874807" y="3633183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KPI</a:t>
            </a:r>
          </a:p>
        </p:txBody>
      </p:sp>
      <p:grpSp>
        <p:nvGrpSpPr>
          <p:cNvPr id="85" name="Group 85"/>
          <p:cNvGrpSpPr/>
          <p:nvPr/>
        </p:nvGrpSpPr>
        <p:grpSpPr>
          <a:xfrm>
            <a:off x="12194929" y="4304980"/>
            <a:ext cx="403174" cy="403174"/>
            <a:chOff x="0" y="0"/>
            <a:chExt cx="537566" cy="537566"/>
          </a:xfrm>
        </p:grpSpPr>
        <p:sp>
          <p:nvSpPr>
            <p:cNvPr id="86" name="Freeform 86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90" name="TextBox 90"/>
          <p:cNvSpPr txBox="1"/>
          <p:nvPr/>
        </p:nvSpPr>
        <p:spPr>
          <a:xfrm>
            <a:off x="12874807" y="4278602"/>
            <a:ext cx="4200107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What if analysis, scenario simulation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6021265" y="1476600"/>
            <a:ext cx="8853410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5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CPM - Areas of expertise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6720067" y="8223462"/>
            <a:ext cx="5152667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2300" b="1" dirty="0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OUR PLATFORMS: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6720067" y="8684872"/>
            <a:ext cx="6445063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CCH TAGETIK – ORACLE HYPERION</a:t>
            </a:r>
          </a:p>
        </p:txBody>
      </p:sp>
      <p:sp>
        <p:nvSpPr>
          <p:cNvPr id="94" name="Freeform 94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1774133" y="5787323"/>
            <a:ext cx="11379156" cy="5123091"/>
            <a:chOff x="0" y="0"/>
            <a:chExt cx="899019" cy="404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9019" cy="404754"/>
            </a:xfrm>
            <a:custGeom>
              <a:avLst/>
              <a:gdLst/>
              <a:ahLst/>
              <a:cxnLst/>
              <a:rect l="l" t="t" r="r" b="b"/>
              <a:pathLst>
                <a:path w="899019" h="404754">
                  <a:moveTo>
                    <a:pt x="203200" y="0"/>
                  </a:moveTo>
                  <a:lnTo>
                    <a:pt x="899019" y="0"/>
                  </a:lnTo>
                  <a:lnTo>
                    <a:pt x="695819" y="404754"/>
                  </a:lnTo>
                  <a:lnTo>
                    <a:pt x="0" y="40475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695819" cy="461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028783" y="8196912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>
                <a:moveTo>
                  <a:pt x="6302261" y="0"/>
                </a:moveTo>
                <a:lnTo>
                  <a:pt x="0" y="0"/>
                </a:lnTo>
                <a:lnTo>
                  <a:pt x="0" y="1892445"/>
                </a:lnTo>
                <a:lnTo>
                  <a:pt x="6302261" y="1892445"/>
                </a:lnTo>
                <a:lnTo>
                  <a:pt x="63022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10427013" y="-1046859"/>
            <a:ext cx="14499313" cy="8951717"/>
            <a:chOff x="0" y="0"/>
            <a:chExt cx="609727" cy="3764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9727" cy="376439"/>
            </a:xfrm>
            <a:custGeom>
              <a:avLst/>
              <a:gdLst/>
              <a:ahLst/>
              <a:cxnLst/>
              <a:rect l="l" t="t" r="r" b="b"/>
              <a:pathLst>
                <a:path w="609727" h="376439">
                  <a:moveTo>
                    <a:pt x="406527" y="0"/>
                  </a:moveTo>
                  <a:lnTo>
                    <a:pt x="0" y="0"/>
                  </a:lnTo>
                  <a:lnTo>
                    <a:pt x="203200" y="376439"/>
                  </a:lnTo>
                  <a:lnTo>
                    <a:pt x="609727" y="376439"/>
                  </a:lnTo>
                  <a:lnTo>
                    <a:pt x="406527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406527" cy="4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42501" y="1386775"/>
            <a:ext cx="2270840" cy="655451"/>
          </a:xfrm>
          <a:custGeom>
            <a:avLst/>
            <a:gdLst/>
            <a:ahLst/>
            <a:cxnLst/>
            <a:rect l="l" t="t" r="r" b="b"/>
            <a:pathLst>
              <a:path w="2270840" h="655451">
                <a:moveTo>
                  <a:pt x="0" y="0"/>
                </a:moveTo>
                <a:lnTo>
                  <a:pt x="2270840" y="0"/>
                </a:lnTo>
                <a:lnTo>
                  <a:pt x="2270840" y="655450"/>
                </a:lnTo>
                <a:lnTo>
                  <a:pt x="0" y="655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5112" r="-2142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10427013" y="1628777"/>
            <a:ext cx="9972749" cy="7176934"/>
            <a:chOff x="0" y="0"/>
            <a:chExt cx="811032" cy="5836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1032" cy="583663"/>
            </a:xfrm>
            <a:custGeom>
              <a:avLst/>
              <a:gdLst/>
              <a:ahLst/>
              <a:cxnLst/>
              <a:rect l="l" t="t" r="r" b="b"/>
              <a:pathLst>
                <a:path w="811032" h="583663">
                  <a:moveTo>
                    <a:pt x="203200" y="0"/>
                  </a:moveTo>
                  <a:lnTo>
                    <a:pt x="811032" y="0"/>
                  </a:lnTo>
                  <a:lnTo>
                    <a:pt x="607832" y="583663"/>
                  </a:lnTo>
                  <a:lnTo>
                    <a:pt x="0" y="583663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7"/>
              <a:stretch>
                <a:fillRect l="-11247" r="-11247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44600" y="1496060"/>
            <a:ext cx="9897901" cy="193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25"/>
              </a:lnSpc>
            </a:pPr>
            <a:r>
              <a:rPr lang="en-US" sz="6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CRM - Customer Relationship Management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1244600" y="4105772"/>
            <a:ext cx="8051800" cy="393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CRM processes are at the core of our modern vision of e-commerce.</a:t>
            </a:r>
          </a:p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Increasingly advanced and comprehensive CRM platforms allow the integration and management of all activities aimed at generating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customer value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and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improving business performance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 Analytical CRM enables a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deep understanding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of the target audience, providing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personalized services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based on customer behavior and market dynamics.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-1471996" y="-1362592"/>
            <a:ext cx="5119583" cy="2446670"/>
            <a:chOff x="0" y="0"/>
            <a:chExt cx="1177416" cy="5626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675045" y="-624938"/>
            <a:ext cx="5407290" cy="1198000"/>
            <a:chOff x="0" y="0"/>
            <a:chExt cx="2884471" cy="6390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4471" cy="639062"/>
            </a:xfrm>
            <a:custGeom>
              <a:avLst/>
              <a:gdLst/>
              <a:ahLst/>
              <a:cxnLst/>
              <a:rect l="l" t="t" r="r" b="b"/>
              <a:pathLst>
                <a:path w="2884471" h="639062">
                  <a:moveTo>
                    <a:pt x="2884471" y="319531"/>
                  </a:moveTo>
                  <a:lnTo>
                    <a:pt x="268127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681271" y="0"/>
                  </a:lnTo>
                  <a:lnTo>
                    <a:pt x="2884471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57150"/>
              <a:ext cx="265587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-1086039" y="5448229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4"/>
                </a:lnTo>
                <a:lnTo>
                  <a:pt x="0" y="690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087795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3" y="0"/>
                </a:lnTo>
                <a:lnTo>
                  <a:pt x="1102913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4162425" y="7966042"/>
            <a:ext cx="9658350" cy="1463708"/>
            <a:chOff x="0" y="0"/>
            <a:chExt cx="2543763" cy="38550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3763" cy="385503"/>
            </a:xfrm>
            <a:custGeom>
              <a:avLst/>
              <a:gdLst/>
              <a:ahLst/>
              <a:cxnLst/>
              <a:rect l="l" t="t" r="r" b="b"/>
              <a:pathLst>
                <a:path w="2543763" h="385503">
                  <a:moveTo>
                    <a:pt x="203200" y="0"/>
                  </a:moveTo>
                  <a:lnTo>
                    <a:pt x="2543763" y="0"/>
                  </a:lnTo>
                  <a:lnTo>
                    <a:pt x="2340563" y="385503"/>
                  </a:lnTo>
                  <a:lnTo>
                    <a:pt x="0" y="38550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225A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2340563" cy="442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651289" y="5763596"/>
            <a:ext cx="11623731" cy="4592714"/>
            <a:chOff x="0" y="0"/>
            <a:chExt cx="677619" cy="2677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7619" cy="267738"/>
            </a:xfrm>
            <a:custGeom>
              <a:avLst/>
              <a:gdLst/>
              <a:ahLst/>
              <a:cxnLst/>
              <a:rect l="l" t="t" r="r" b="b"/>
              <a:pathLst>
                <a:path w="677619" h="267738">
                  <a:moveTo>
                    <a:pt x="474419" y="0"/>
                  </a:moveTo>
                  <a:lnTo>
                    <a:pt x="0" y="0"/>
                  </a:lnTo>
                  <a:lnTo>
                    <a:pt x="203200" y="267738"/>
                  </a:lnTo>
                  <a:lnTo>
                    <a:pt x="677619" y="267738"/>
                  </a:lnTo>
                  <a:lnTo>
                    <a:pt x="474419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474419" cy="324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7006949" y="-247628"/>
            <a:ext cx="12420324" cy="7556242"/>
            <a:chOff x="0" y="0"/>
            <a:chExt cx="473570" cy="28810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73570" cy="288109"/>
            </a:xfrm>
            <a:custGeom>
              <a:avLst/>
              <a:gdLst/>
              <a:ahLst/>
              <a:cxnLst/>
              <a:rect l="l" t="t" r="r" b="b"/>
              <a:pathLst>
                <a:path w="473570" h="288109">
                  <a:moveTo>
                    <a:pt x="203200" y="0"/>
                  </a:moveTo>
                  <a:lnTo>
                    <a:pt x="473570" y="0"/>
                  </a:lnTo>
                  <a:lnTo>
                    <a:pt x="270370" y="288109"/>
                  </a:lnTo>
                  <a:lnTo>
                    <a:pt x="0" y="28810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57150"/>
              <a:ext cx="270370" cy="345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-785812" y="701710"/>
            <a:ext cx="6882789" cy="7471141"/>
          </a:xfrm>
          <a:custGeom>
            <a:avLst/>
            <a:gdLst/>
            <a:ahLst/>
            <a:cxnLst/>
            <a:rect l="l" t="t" r="r" b="b"/>
            <a:pathLst>
              <a:path w="6882789" h="7471141">
                <a:moveTo>
                  <a:pt x="0" y="0"/>
                </a:moveTo>
                <a:lnTo>
                  <a:pt x="6882789" y="0"/>
                </a:lnTo>
                <a:lnTo>
                  <a:pt x="6882789" y="7471141"/>
                </a:lnTo>
                <a:lnTo>
                  <a:pt x="0" y="747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-796787" y="1238067"/>
            <a:ext cx="6145056" cy="5327585"/>
            <a:chOff x="0" y="0"/>
            <a:chExt cx="727368" cy="6306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27658" r="-2468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443364" y="5040784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6" y="0"/>
                </a:lnTo>
                <a:lnTo>
                  <a:pt x="4650436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6" name="Group 16"/>
          <p:cNvGrpSpPr/>
          <p:nvPr/>
        </p:nvGrpSpPr>
        <p:grpSpPr>
          <a:xfrm>
            <a:off x="1308229" y="5608200"/>
            <a:ext cx="4105146" cy="3559042"/>
            <a:chOff x="0" y="0"/>
            <a:chExt cx="727368" cy="63060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6"/>
              <a:stretch>
                <a:fillRect l="-10627" r="-10627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9" name="Group 19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5" name="Freeform 25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583821" y="9889984"/>
            <a:ext cx="1321559" cy="523662"/>
          </a:xfrm>
          <a:custGeom>
            <a:avLst/>
            <a:gdLst/>
            <a:ahLst/>
            <a:cxnLst/>
            <a:rect l="l" t="t" r="r" b="b"/>
            <a:pathLst>
              <a:path w="1321559" h="523662">
                <a:moveTo>
                  <a:pt x="0" y="0"/>
                </a:moveTo>
                <a:lnTo>
                  <a:pt x="1321558" y="0"/>
                </a:lnTo>
                <a:lnTo>
                  <a:pt x="1321558" y="523662"/>
                </a:lnTo>
                <a:lnTo>
                  <a:pt x="0" y="523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2394167" y="32099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91440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1" name="Group 31"/>
          <p:cNvGrpSpPr/>
          <p:nvPr/>
        </p:nvGrpSpPr>
        <p:grpSpPr>
          <a:xfrm>
            <a:off x="6292564" y="5360422"/>
            <a:ext cx="403174" cy="403174"/>
            <a:chOff x="0" y="0"/>
            <a:chExt cx="537566" cy="53756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36" name="Group 36"/>
          <p:cNvGrpSpPr/>
          <p:nvPr/>
        </p:nvGrpSpPr>
        <p:grpSpPr>
          <a:xfrm>
            <a:off x="6292564" y="4711246"/>
            <a:ext cx="403174" cy="403174"/>
            <a:chOff x="0" y="0"/>
            <a:chExt cx="537566" cy="53756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6292564" y="4062070"/>
            <a:ext cx="403174" cy="403174"/>
            <a:chOff x="0" y="0"/>
            <a:chExt cx="537566" cy="537566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3" name="Group 43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6" name="Group 46"/>
          <p:cNvGrpSpPr/>
          <p:nvPr/>
        </p:nvGrpSpPr>
        <p:grpSpPr>
          <a:xfrm>
            <a:off x="6292564" y="6009598"/>
            <a:ext cx="403174" cy="403174"/>
            <a:chOff x="0" y="0"/>
            <a:chExt cx="537566" cy="537566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8" name="Group 48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51" name="Group 51"/>
          <p:cNvGrpSpPr/>
          <p:nvPr/>
        </p:nvGrpSpPr>
        <p:grpSpPr>
          <a:xfrm>
            <a:off x="6292564" y="6658774"/>
            <a:ext cx="403174" cy="403174"/>
            <a:chOff x="0" y="0"/>
            <a:chExt cx="537566" cy="537566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3" name="Group 53"/>
            <p:cNvGrpSpPr/>
            <p:nvPr/>
          </p:nvGrpSpPr>
          <p:grpSpPr>
            <a:xfrm>
              <a:off x="68830" y="68830"/>
              <a:ext cx="399906" cy="399906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6163" tIns="36163" rIns="36163" bIns="36163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56" name="Freeform 56"/>
          <p:cNvSpPr/>
          <p:nvPr/>
        </p:nvSpPr>
        <p:spPr>
          <a:xfrm>
            <a:off x="13944600" y="7949556"/>
            <a:ext cx="3497598" cy="1582563"/>
          </a:xfrm>
          <a:custGeom>
            <a:avLst/>
            <a:gdLst/>
            <a:ahLst/>
            <a:cxnLst/>
            <a:rect l="l" t="t" r="r" b="b"/>
            <a:pathLst>
              <a:path w="3497598" h="1582563">
                <a:moveTo>
                  <a:pt x="0" y="0"/>
                </a:moveTo>
                <a:lnTo>
                  <a:pt x="3497598" y="0"/>
                </a:lnTo>
                <a:lnTo>
                  <a:pt x="3497598" y="1582563"/>
                </a:lnTo>
                <a:lnTo>
                  <a:pt x="0" y="158256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7" name="TextBox 57"/>
          <p:cNvSpPr txBox="1"/>
          <p:nvPr/>
        </p:nvSpPr>
        <p:spPr>
          <a:xfrm>
            <a:off x="6972442" y="5334044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Expand into new markets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6972442" y="4684868"/>
            <a:ext cx="759161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Drive revenue growth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972442" y="4035692"/>
            <a:ext cx="7576781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Improve the effectiveness of sales activities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6972442" y="5983220"/>
            <a:ext cx="546564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Diversify channel strategies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972442" y="6632396"/>
            <a:ext cx="7843326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Develop value-oriented sales skills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6292564" y="1476600"/>
            <a:ext cx="8853410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5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CRM - Strategic goals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6700098" y="8677224"/>
            <a:ext cx="5718021" cy="3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SALESFORCE - DYNAMICS 365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292564" y="2841600"/>
            <a:ext cx="10650480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Our comprehensive approach enables businesses to unlock the full potential of winning strategies and state-of-the-art technologies to:</a:t>
            </a:r>
          </a:p>
        </p:txBody>
      </p:sp>
      <p:sp>
        <p:nvSpPr>
          <p:cNvPr id="65" name="Freeform 65"/>
          <p:cNvSpPr/>
          <p:nvPr/>
        </p:nvSpPr>
        <p:spPr>
          <a:xfrm>
            <a:off x="583821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6" name="TextBox 66"/>
          <p:cNvSpPr txBox="1"/>
          <p:nvPr/>
        </p:nvSpPr>
        <p:spPr>
          <a:xfrm>
            <a:off x="6720067" y="8223462"/>
            <a:ext cx="5152667" cy="36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5"/>
              </a:lnSpc>
            </a:pPr>
            <a:r>
              <a:rPr lang="en-US" sz="2300" b="1">
                <a:solidFill>
                  <a:srgbClr val="FFFFFF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OUR PLATFORMS: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1774133" y="5787323"/>
            <a:ext cx="11379156" cy="5123091"/>
            <a:chOff x="0" y="0"/>
            <a:chExt cx="899019" cy="404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9019" cy="404754"/>
            </a:xfrm>
            <a:custGeom>
              <a:avLst/>
              <a:gdLst/>
              <a:ahLst/>
              <a:cxnLst/>
              <a:rect l="l" t="t" r="r" b="b"/>
              <a:pathLst>
                <a:path w="899019" h="404754">
                  <a:moveTo>
                    <a:pt x="203200" y="0"/>
                  </a:moveTo>
                  <a:lnTo>
                    <a:pt x="899019" y="0"/>
                  </a:lnTo>
                  <a:lnTo>
                    <a:pt x="695819" y="404754"/>
                  </a:lnTo>
                  <a:lnTo>
                    <a:pt x="0" y="40475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695819" cy="461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028783" y="8196912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>
                <a:moveTo>
                  <a:pt x="6302261" y="0"/>
                </a:moveTo>
                <a:lnTo>
                  <a:pt x="0" y="0"/>
                </a:lnTo>
                <a:lnTo>
                  <a:pt x="0" y="1892445"/>
                </a:lnTo>
                <a:lnTo>
                  <a:pt x="6302261" y="1892445"/>
                </a:lnTo>
                <a:lnTo>
                  <a:pt x="63022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9144000" y="-933932"/>
            <a:ext cx="14499313" cy="8951717"/>
            <a:chOff x="0" y="0"/>
            <a:chExt cx="609727" cy="3764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9727" cy="376439"/>
            </a:xfrm>
            <a:custGeom>
              <a:avLst/>
              <a:gdLst/>
              <a:ahLst/>
              <a:cxnLst/>
              <a:rect l="l" t="t" r="r" b="b"/>
              <a:pathLst>
                <a:path w="609727" h="376439">
                  <a:moveTo>
                    <a:pt x="406527" y="0"/>
                  </a:moveTo>
                  <a:lnTo>
                    <a:pt x="0" y="0"/>
                  </a:lnTo>
                  <a:lnTo>
                    <a:pt x="203200" y="376439"/>
                  </a:lnTo>
                  <a:lnTo>
                    <a:pt x="609727" y="376439"/>
                  </a:lnTo>
                  <a:lnTo>
                    <a:pt x="406527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406527" cy="4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42501" y="1386775"/>
            <a:ext cx="2270840" cy="655451"/>
          </a:xfrm>
          <a:custGeom>
            <a:avLst/>
            <a:gdLst/>
            <a:ahLst/>
            <a:cxnLst/>
            <a:rect l="l" t="t" r="r" b="b"/>
            <a:pathLst>
              <a:path w="2270840" h="655451">
                <a:moveTo>
                  <a:pt x="0" y="0"/>
                </a:moveTo>
                <a:lnTo>
                  <a:pt x="2270840" y="0"/>
                </a:lnTo>
                <a:lnTo>
                  <a:pt x="2270840" y="655450"/>
                </a:lnTo>
                <a:lnTo>
                  <a:pt x="0" y="655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5112" r="-2142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9531663" y="1714500"/>
            <a:ext cx="9972749" cy="7176934"/>
            <a:chOff x="0" y="0"/>
            <a:chExt cx="811032" cy="5836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1032" cy="583663"/>
            </a:xfrm>
            <a:custGeom>
              <a:avLst/>
              <a:gdLst/>
              <a:ahLst/>
              <a:cxnLst/>
              <a:rect l="l" t="t" r="r" b="b"/>
              <a:pathLst>
                <a:path w="811032" h="583663">
                  <a:moveTo>
                    <a:pt x="203200" y="0"/>
                  </a:moveTo>
                  <a:lnTo>
                    <a:pt x="811032" y="0"/>
                  </a:lnTo>
                  <a:lnTo>
                    <a:pt x="607832" y="583663"/>
                  </a:lnTo>
                  <a:lnTo>
                    <a:pt x="0" y="583663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7"/>
              <a:stretch>
                <a:fillRect l="-8015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44600" y="1478915"/>
            <a:ext cx="8917076" cy="214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ADU- Application Development Unit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1244600" y="3938721"/>
            <a:ext cx="7747000" cy="463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38"/>
              </a:lnSpc>
            </a:pPr>
            <a:r>
              <a:rPr lang="en-US" sz="238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It is the business unit dedicated to the </a:t>
            </a:r>
            <a:r>
              <a:rPr lang="en-US" sz="2384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design, development, and maintenance of web and mobile applications</a:t>
            </a:r>
            <a:r>
              <a:rPr lang="en-US" sz="238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. </a:t>
            </a:r>
          </a:p>
          <a:p>
            <a:pPr algn="just">
              <a:lnSpc>
                <a:spcPts val="3338"/>
              </a:lnSpc>
            </a:pPr>
            <a:endParaRPr lang="en-US" sz="2384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just">
              <a:lnSpc>
                <a:spcPts val="3338"/>
              </a:lnSpc>
            </a:pPr>
            <a:r>
              <a:rPr lang="en-US" sz="238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Its goal is to deliver reliable, scalable, and user-friendly software solutions that support business processes and enhance the digital experience of end users.</a:t>
            </a:r>
          </a:p>
          <a:p>
            <a:pPr algn="just">
              <a:lnSpc>
                <a:spcPts val="3338"/>
              </a:lnSpc>
            </a:pPr>
            <a:r>
              <a:rPr lang="en-US" sz="2384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Applications are developed using Cloud PaaS and SaaS services, in addition to traditional on-premise development.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-1471996" y="-1362592"/>
            <a:ext cx="5119583" cy="2446670"/>
            <a:chOff x="0" y="0"/>
            <a:chExt cx="1177416" cy="5626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675045" y="-624938"/>
            <a:ext cx="5407290" cy="1198000"/>
            <a:chOff x="0" y="0"/>
            <a:chExt cx="2884471" cy="6390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4471" cy="639062"/>
            </a:xfrm>
            <a:custGeom>
              <a:avLst/>
              <a:gdLst/>
              <a:ahLst/>
              <a:cxnLst/>
              <a:rect l="l" t="t" r="r" b="b"/>
              <a:pathLst>
                <a:path w="2884471" h="639062">
                  <a:moveTo>
                    <a:pt x="2884471" y="319531"/>
                  </a:moveTo>
                  <a:lnTo>
                    <a:pt x="268127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681271" y="0"/>
                  </a:lnTo>
                  <a:lnTo>
                    <a:pt x="2884471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57150"/>
              <a:ext cx="265587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-1086039" y="5448229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4"/>
                </a:lnTo>
                <a:lnTo>
                  <a:pt x="0" y="690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087795" y="8891434"/>
            <a:ext cx="891214" cy="962322"/>
          </a:xfrm>
          <a:custGeom>
            <a:avLst/>
            <a:gdLst/>
            <a:ahLst/>
            <a:cxnLst/>
            <a:rect l="l" t="t" r="r" b="b"/>
            <a:pathLst>
              <a:path w="891214" h="962322">
                <a:moveTo>
                  <a:pt x="0" y="0"/>
                </a:moveTo>
                <a:lnTo>
                  <a:pt x="891214" y="0"/>
                </a:lnTo>
                <a:lnTo>
                  <a:pt x="891214" y="962321"/>
                </a:lnTo>
                <a:lnTo>
                  <a:pt x="0" y="96232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4705406" y="6565652"/>
            <a:ext cx="11623731" cy="4592714"/>
            <a:chOff x="0" y="0"/>
            <a:chExt cx="677619" cy="2677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7619" cy="267738"/>
            </a:xfrm>
            <a:custGeom>
              <a:avLst/>
              <a:gdLst/>
              <a:ahLst/>
              <a:cxnLst/>
              <a:rect l="l" t="t" r="r" b="b"/>
              <a:pathLst>
                <a:path w="677619" h="267738">
                  <a:moveTo>
                    <a:pt x="474419" y="0"/>
                  </a:moveTo>
                  <a:lnTo>
                    <a:pt x="0" y="0"/>
                  </a:lnTo>
                  <a:lnTo>
                    <a:pt x="203200" y="267738"/>
                  </a:lnTo>
                  <a:lnTo>
                    <a:pt x="677619" y="267738"/>
                  </a:lnTo>
                  <a:lnTo>
                    <a:pt x="474419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474419" cy="324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06949" y="-247628"/>
            <a:ext cx="12420324" cy="7556242"/>
            <a:chOff x="0" y="0"/>
            <a:chExt cx="473570" cy="2881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570" cy="288109"/>
            </a:xfrm>
            <a:custGeom>
              <a:avLst/>
              <a:gdLst/>
              <a:ahLst/>
              <a:cxnLst/>
              <a:rect l="l" t="t" r="r" b="b"/>
              <a:pathLst>
                <a:path w="473570" h="288109">
                  <a:moveTo>
                    <a:pt x="203200" y="0"/>
                  </a:moveTo>
                  <a:lnTo>
                    <a:pt x="473570" y="0"/>
                  </a:lnTo>
                  <a:lnTo>
                    <a:pt x="270370" y="288109"/>
                  </a:lnTo>
                  <a:lnTo>
                    <a:pt x="0" y="28810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70370" cy="345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-785812" y="701710"/>
            <a:ext cx="6882789" cy="7471141"/>
          </a:xfrm>
          <a:custGeom>
            <a:avLst/>
            <a:gdLst/>
            <a:ahLst/>
            <a:cxnLst/>
            <a:rect l="l" t="t" r="r" b="b"/>
            <a:pathLst>
              <a:path w="6882789" h="7471141">
                <a:moveTo>
                  <a:pt x="0" y="0"/>
                </a:moveTo>
                <a:lnTo>
                  <a:pt x="6882789" y="0"/>
                </a:lnTo>
                <a:lnTo>
                  <a:pt x="6882789" y="7471141"/>
                </a:lnTo>
                <a:lnTo>
                  <a:pt x="0" y="747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796787" y="1243857"/>
            <a:ext cx="6145056" cy="5327585"/>
            <a:chOff x="0" y="0"/>
            <a:chExt cx="727368" cy="6306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1443364" y="5040784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6" y="0"/>
                </a:lnTo>
                <a:lnTo>
                  <a:pt x="4650436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1308229" y="5608200"/>
            <a:ext cx="4105146" cy="3559042"/>
            <a:chOff x="0" y="0"/>
            <a:chExt cx="727368" cy="6306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6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6" name="Group 16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583821" y="9889984"/>
            <a:ext cx="1321559" cy="523662"/>
          </a:xfrm>
          <a:custGeom>
            <a:avLst/>
            <a:gdLst/>
            <a:ahLst/>
            <a:cxnLst/>
            <a:rect l="l" t="t" r="r" b="b"/>
            <a:pathLst>
              <a:path w="1321559" h="523662">
                <a:moveTo>
                  <a:pt x="0" y="0"/>
                </a:moveTo>
                <a:lnTo>
                  <a:pt x="1321558" y="0"/>
                </a:lnTo>
                <a:lnTo>
                  <a:pt x="1321558" y="523662"/>
                </a:lnTo>
                <a:lnTo>
                  <a:pt x="0" y="523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2394167" y="32099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91440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TextBox 28"/>
          <p:cNvSpPr txBox="1"/>
          <p:nvPr/>
        </p:nvSpPr>
        <p:spPr>
          <a:xfrm>
            <a:off x="5892800" y="1476600"/>
            <a:ext cx="11513849" cy="1522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5"/>
              </a:lnSpc>
            </a:pPr>
            <a:r>
              <a:rPr lang="en-US" sz="45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ADU – Methodologies and Technologies</a:t>
            </a:r>
          </a:p>
          <a:p>
            <a:pPr algn="l">
              <a:lnSpc>
                <a:spcPts val="6375"/>
              </a:lnSpc>
            </a:pPr>
            <a:endParaRPr lang="en-US" sz="4500" b="1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5980683" y="2818963"/>
            <a:ext cx="12219434" cy="653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8"/>
              </a:lnSpc>
            </a:pPr>
            <a:r>
              <a:rPr lang="en-US" sz="2391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Methodologies :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Agile/Scrum, DevOps, UX-driven design</a:t>
            </a:r>
          </a:p>
          <a:p>
            <a:pPr algn="l">
              <a:lnSpc>
                <a:spcPts val="3348"/>
              </a:lnSpc>
              <a:spcBef>
                <a:spcPct val="0"/>
              </a:spcBef>
            </a:pPr>
            <a:endParaRPr lang="en-US" sz="2391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348"/>
              </a:lnSpc>
              <a:spcBef>
                <a:spcPct val="0"/>
              </a:spcBef>
            </a:pPr>
            <a:r>
              <a:rPr lang="en-US" sz="2391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Technologies for Web and PWA Development: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Frontend: React, Angular, Vue.js, Oracle Apex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Core Languages: HTML5, CSS3, JavaScript/TypeScript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UI/UX: Bootstrap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Backend: Java, .NET (C#), Node.js, Python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APIs: RESTful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Microservices: scalable and independent architectures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Security: OAuth2, JWT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Databases: PostgreSQL, MySQL, SQL Server, Oracle, MongoDB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Cloud &amp; Hosting: AWS, Microsoft Azure, OCI, GCP</a:t>
            </a:r>
          </a:p>
          <a:p>
            <a:pPr marL="516322" lvl="1" indent="-258161" algn="l">
              <a:lnSpc>
                <a:spcPts val="3778"/>
              </a:lnSpc>
              <a:buFont typeface="Arial"/>
              <a:buChar char="•"/>
            </a:pPr>
            <a:r>
              <a:rPr lang="en-US" sz="2391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Containerized Services: Docker, Kubernetes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5400000">
            <a:off x="17071560" y="1017058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3962050" y="-1511325"/>
            <a:ext cx="5151463" cy="2368575"/>
            <a:chOff x="0" y="0"/>
            <a:chExt cx="1223810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028700" y="-773671"/>
            <a:ext cx="16014700" cy="1198000"/>
            <a:chOff x="0" y="0"/>
            <a:chExt cx="8542899" cy="6390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42899" cy="639062"/>
            </a:xfrm>
            <a:custGeom>
              <a:avLst/>
              <a:gdLst/>
              <a:ahLst/>
              <a:cxnLst/>
              <a:rect l="l" t="t" r="r" b="b"/>
              <a:pathLst>
                <a:path w="8542899" h="639062">
                  <a:moveTo>
                    <a:pt x="8542899" y="319531"/>
                  </a:moveTo>
                  <a:lnTo>
                    <a:pt x="8339699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8339699" y="0"/>
                  </a:lnTo>
                  <a:lnTo>
                    <a:pt x="8542899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8314299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17259300" y="-477220"/>
            <a:ext cx="1106195" cy="901549"/>
          </a:xfrm>
          <a:custGeom>
            <a:avLst/>
            <a:gdLst/>
            <a:ahLst/>
            <a:cxnLst/>
            <a:rect l="l" t="t" r="r" b="b"/>
            <a:pathLst>
              <a:path w="1106195" h="901549">
                <a:moveTo>
                  <a:pt x="0" y="0"/>
                </a:moveTo>
                <a:lnTo>
                  <a:pt x="1106195" y="0"/>
                </a:lnTo>
                <a:lnTo>
                  <a:pt x="1106195" y="901549"/>
                </a:lnTo>
                <a:lnTo>
                  <a:pt x="0" y="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2522610" y="3339325"/>
            <a:ext cx="4251180" cy="3817560"/>
            <a:chOff x="0" y="409193"/>
            <a:chExt cx="5668241" cy="5090080"/>
          </a:xfrm>
        </p:grpSpPr>
        <p:sp>
          <p:nvSpPr>
            <p:cNvPr id="15" name="Freeform 15"/>
            <p:cNvSpPr/>
            <p:nvPr/>
          </p:nvSpPr>
          <p:spPr>
            <a:xfrm>
              <a:off x="0" y="1369597"/>
              <a:ext cx="5668241" cy="4129676"/>
            </a:xfrm>
            <a:custGeom>
              <a:avLst/>
              <a:gdLst/>
              <a:ahLst/>
              <a:cxnLst/>
              <a:rect l="l" t="t" r="r" b="b"/>
              <a:pathLst>
                <a:path w="5668241" h="4129676">
                  <a:moveTo>
                    <a:pt x="0" y="0"/>
                  </a:moveTo>
                  <a:lnTo>
                    <a:pt x="5668241" y="0"/>
                  </a:lnTo>
                  <a:lnTo>
                    <a:pt x="5668241" y="4129676"/>
                  </a:lnTo>
                  <a:lnTo>
                    <a:pt x="0" y="4129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t="-40236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77381" y="409193"/>
              <a:ext cx="4713475" cy="2061795"/>
            </a:xfrm>
            <a:custGeom>
              <a:avLst/>
              <a:gdLst/>
              <a:ahLst/>
              <a:cxnLst/>
              <a:rect l="l" t="t" r="r" b="b"/>
              <a:pathLst>
                <a:path w="4713476" h="2061794">
                  <a:moveTo>
                    <a:pt x="0" y="0"/>
                  </a:moveTo>
                  <a:lnTo>
                    <a:pt x="4713475" y="0"/>
                  </a:lnTo>
                  <a:lnTo>
                    <a:pt x="4713475" y="2061794"/>
                  </a:lnTo>
                  <a:lnTo>
                    <a:pt x="0" y="2061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45481" r="-39172" b="-331303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677125" y="2715021"/>
              <a:ext cx="4313989" cy="975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97"/>
                </a:lnSpc>
                <a:spcBef>
                  <a:spcPct val="0"/>
                </a:spcBef>
              </a:pPr>
              <a:r>
                <a:rPr lang="en-US" sz="3926" b="1" spc="117" dirty="0">
                  <a:solidFill>
                    <a:srgbClr val="C49852"/>
                  </a:solidFill>
                  <a:latin typeface="Agrandir Wide Bold"/>
                  <a:ea typeface="Agrandir Wide Bold"/>
                  <a:cs typeface="Agrandir Wide Bold"/>
                  <a:sym typeface="Agrandir Wide Bold"/>
                </a:rPr>
                <a:t>ACADEMY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8700" y="7994892"/>
            <a:ext cx="15709900" cy="1256792"/>
          </a:xfrm>
          <a:custGeom>
            <a:avLst/>
            <a:gdLst/>
            <a:ahLst/>
            <a:cxnLst/>
            <a:rect l="l" t="t" r="r" b="b"/>
            <a:pathLst>
              <a:path w="15709900" h="1256792">
                <a:moveTo>
                  <a:pt x="0" y="0"/>
                </a:moveTo>
                <a:lnTo>
                  <a:pt x="15709900" y="0"/>
                </a:lnTo>
                <a:lnTo>
                  <a:pt x="15709900" y="1256792"/>
                </a:lnTo>
                <a:lnTo>
                  <a:pt x="0" y="125679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TextBox 20"/>
          <p:cNvSpPr txBox="1"/>
          <p:nvPr/>
        </p:nvSpPr>
        <p:spPr>
          <a:xfrm>
            <a:off x="1244600" y="1161733"/>
            <a:ext cx="9915134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Training &amp; Academy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88962" y="3075464"/>
            <a:ext cx="8348819" cy="4193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2"/>
              </a:lnSpc>
            </a:pPr>
            <a:r>
              <a:rPr lang="en-US" sz="2144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DT2 Academy</a:t>
            </a:r>
            <a:r>
              <a:rPr lang="en-US" sz="2144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plays a central role in promoting</a:t>
            </a:r>
            <a:r>
              <a:rPr lang="en-US" sz="2144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corporate culture</a:t>
            </a:r>
            <a:r>
              <a:rPr lang="en-US" sz="2144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and supporting digital transformation through a cutting-edge </a:t>
            </a:r>
            <a:r>
              <a:rPr lang="en-US" sz="2144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training program aligned with the highest technological standards.</a:t>
            </a:r>
          </a:p>
          <a:p>
            <a:pPr algn="l">
              <a:lnSpc>
                <a:spcPts val="3002"/>
              </a:lnSpc>
            </a:pPr>
            <a:endParaRPr lang="en-US" sz="2144" b="1" dirty="0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3002"/>
              </a:lnSpc>
            </a:pPr>
            <a:r>
              <a:rPr lang="en-US" sz="2144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company fosters an environment that encourages </a:t>
            </a:r>
            <a:r>
              <a:rPr lang="en-US" sz="2144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continuous skills development</a:t>
            </a:r>
            <a:r>
              <a:rPr lang="en-US" sz="2144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allowing each employee to build a </a:t>
            </a:r>
            <a:r>
              <a:rPr lang="en-US" sz="2144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personalized learning path</a:t>
            </a:r>
            <a:r>
              <a:rPr lang="en-US" sz="2144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based on individual motivations and abilities, supported by the right tools to achieve their professional goals</a:t>
            </a:r>
          </a:p>
          <a:p>
            <a:pPr algn="l">
              <a:lnSpc>
                <a:spcPts val="3002"/>
              </a:lnSpc>
            </a:pPr>
            <a:endParaRPr lang="en-US" sz="2144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6707844" y="1042067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244600" y="3467458"/>
            <a:ext cx="7952138" cy="1523506"/>
            <a:chOff x="0" y="0"/>
            <a:chExt cx="2094390" cy="40125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94390" cy="401253"/>
            </a:xfrm>
            <a:custGeom>
              <a:avLst/>
              <a:gdLst/>
              <a:ahLst/>
              <a:cxnLst/>
              <a:rect l="l" t="t" r="r" b="b"/>
              <a:pathLst>
                <a:path w="2094390" h="401253">
                  <a:moveTo>
                    <a:pt x="0" y="0"/>
                  </a:moveTo>
                  <a:lnTo>
                    <a:pt x="2094390" y="0"/>
                  </a:lnTo>
                  <a:lnTo>
                    <a:pt x="209439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209439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44600" y="5229089"/>
            <a:ext cx="7952138" cy="1523506"/>
            <a:chOff x="0" y="0"/>
            <a:chExt cx="2094390" cy="40125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94390" cy="401253"/>
            </a:xfrm>
            <a:custGeom>
              <a:avLst/>
              <a:gdLst/>
              <a:ahLst/>
              <a:cxnLst/>
              <a:rect l="l" t="t" r="r" b="b"/>
              <a:pathLst>
                <a:path w="2094390" h="401253">
                  <a:moveTo>
                    <a:pt x="0" y="0"/>
                  </a:moveTo>
                  <a:lnTo>
                    <a:pt x="2094390" y="0"/>
                  </a:lnTo>
                  <a:lnTo>
                    <a:pt x="209439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09439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85696" y="3467458"/>
            <a:ext cx="8046924" cy="1086645"/>
            <a:chOff x="0" y="0"/>
            <a:chExt cx="2119355" cy="2861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19355" cy="286194"/>
            </a:xfrm>
            <a:custGeom>
              <a:avLst/>
              <a:gdLst/>
              <a:ahLst/>
              <a:cxnLst/>
              <a:rect l="l" t="t" r="r" b="b"/>
              <a:pathLst>
                <a:path w="2119355" h="286194">
                  <a:moveTo>
                    <a:pt x="0" y="0"/>
                  </a:moveTo>
                  <a:lnTo>
                    <a:pt x="2119355" y="0"/>
                  </a:lnTo>
                  <a:lnTo>
                    <a:pt x="2119355" y="286194"/>
                  </a:lnTo>
                  <a:lnTo>
                    <a:pt x="0" y="286194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2119355" cy="3433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85696" y="4668403"/>
            <a:ext cx="8046924" cy="1112276"/>
            <a:chOff x="0" y="0"/>
            <a:chExt cx="2119355" cy="2929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19355" cy="292945"/>
            </a:xfrm>
            <a:custGeom>
              <a:avLst/>
              <a:gdLst/>
              <a:ahLst/>
              <a:cxnLst/>
              <a:rect l="l" t="t" r="r" b="b"/>
              <a:pathLst>
                <a:path w="2119355" h="292945">
                  <a:moveTo>
                    <a:pt x="0" y="0"/>
                  </a:moveTo>
                  <a:lnTo>
                    <a:pt x="2119355" y="0"/>
                  </a:lnTo>
                  <a:lnTo>
                    <a:pt x="2119355" y="292945"/>
                  </a:lnTo>
                  <a:lnTo>
                    <a:pt x="0" y="292945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119355" cy="35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985696" y="7401949"/>
            <a:ext cx="8046924" cy="1112276"/>
            <a:chOff x="0" y="0"/>
            <a:chExt cx="2119355" cy="2929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19355" cy="292945"/>
            </a:xfrm>
            <a:custGeom>
              <a:avLst/>
              <a:gdLst/>
              <a:ahLst/>
              <a:cxnLst/>
              <a:rect l="l" t="t" r="r" b="b"/>
              <a:pathLst>
                <a:path w="2119355" h="292945">
                  <a:moveTo>
                    <a:pt x="0" y="0"/>
                  </a:moveTo>
                  <a:lnTo>
                    <a:pt x="2119355" y="0"/>
                  </a:lnTo>
                  <a:lnTo>
                    <a:pt x="2119355" y="292945"/>
                  </a:lnTo>
                  <a:lnTo>
                    <a:pt x="0" y="292945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2119355" cy="3500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5400000">
            <a:off x="1738114" y="6676647"/>
            <a:ext cx="1331727" cy="2750556"/>
          </a:xfrm>
          <a:custGeom>
            <a:avLst/>
            <a:gdLst/>
            <a:ahLst/>
            <a:cxnLst/>
            <a:rect l="l" t="t" r="r" b="b"/>
            <a:pathLst>
              <a:path w="1331727" h="2750556">
                <a:moveTo>
                  <a:pt x="0" y="0"/>
                </a:moveTo>
                <a:lnTo>
                  <a:pt x="1331728" y="0"/>
                </a:lnTo>
                <a:lnTo>
                  <a:pt x="1331728" y="2750556"/>
                </a:lnTo>
                <a:lnTo>
                  <a:pt x="0" y="275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9" name="Group 19"/>
          <p:cNvGrpSpPr/>
          <p:nvPr/>
        </p:nvGrpSpPr>
        <p:grpSpPr>
          <a:xfrm>
            <a:off x="1244600" y="6990720"/>
            <a:ext cx="7952138" cy="1523506"/>
            <a:chOff x="0" y="0"/>
            <a:chExt cx="2094390" cy="40125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094390" cy="401253"/>
            </a:xfrm>
            <a:custGeom>
              <a:avLst/>
              <a:gdLst/>
              <a:ahLst/>
              <a:cxnLst/>
              <a:rect l="l" t="t" r="r" b="b"/>
              <a:pathLst>
                <a:path w="2094390" h="401253">
                  <a:moveTo>
                    <a:pt x="0" y="0"/>
                  </a:moveTo>
                  <a:lnTo>
                    <a:pt x="2094390" y="0"/>
                  </a:lnTo>
                  <a:lnTo>
                    <a:pt x="2094390" y="401253"/>
                  </a:lnTo>
                  <a:lnTo>
                    <a:pt x="0" y="401253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57150"/>
              <a:ext cx="2094390" cy="458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985696" y="5862556"/>
            <a:ext cx="8046924" cy="1394515"/>
            <a:chOff x="0" y="0"/>
            <a:chExt cx="2119355" cy="3672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19355" cy="367280"/>
            </a:xfrm>
            <a:custGeom>
              <a:avLst/>
              <a:gdLst/>
              <a:ahLst/>
              <a:cxnLst/>
              <a:rect l="l" t="t" r="r" b="b"/>
              <a:pathLst>
                <a:path w="2119355" h="367280">
                  <a:moveTo>
                    <a:pt x="0" y="0"/>
                  </a:moveTo>
                  <a:lnTo>
                    <a:pt x="2119355" y="0"/>
                  </a:lnTo>
                  <a:lnTo>
                    <a:pt x="2119355" y="367280"/>
                  </a:lnTo>
                  <a:lnTo>
                    <a:pt x="0" y="36728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57150"/>
              <a:ext cx="2119355" cy="4244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5869785" y="2682591"/>
            <a:ext cx="6548430" cy="7108201"/>
          </a:xfrm>
          <a:custGeom>
            <a:avLst/>
            <a:gdLst/>
            <a:ahLst/>
            <a:cxnLst/>
            <a:rect l="l" t="t" r="r" b="b"/>
            <a:pathLst>
              <a:path w="6548430" h="7108201">
                <a:moveTo>
                  <a:pt x="0" y="0"/>
                </a:moveTo>
                <a:lnTo>
                  <a:pt x="6548430" y="0"/>
                </a:lnTo>
                <a:lnTo>
                  <a:pt x="6548430" y="7108201"/>
                </a:lnTo>
                <a:lnTo>
                  <a:pt x="0" y="7108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6" name="Group 26"/>
          <p:cNvGrpSpPr/>
          <p:nvPr/>
        </p:nvGrpSpPr>
        <p:grpSpPr>
          <a:xfrm rot="-10800000">
            <a:off x="14178808" y="-1362592"/>
            <a:ext cx="5119583" cy="2446670"/>
            <a:chOff x="0" y="0"/>
            <a:chExt cx="1177416" cy="56269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10800000">
            <a:off x="-1010392" y="-1362592"/>
            <a:ext cx="5119583" cy="2446670"/>
            <a:chOff x="0" y="0"/>
            <a:chExt cx="1177416" cy="5626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 rot="-10800000">
            <a:off x="1136650" y="-624938"/>
            <a:ext cx="5726233" cy="1198000"/>
            <a:chOff x="0" y="0"/>
            <a:chExt cx="3054608" cy="63906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 rot="-10800000">
            <a:off x="11425117" y="-624938"/>
            <a:ext cx="5726233" cy="1198000"/>
            <a:chOff x="0" y="0"/>
            <a:chExt cx="3054608" cy="63906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>
            <a:off x="1244600" y="8694259"/>
            <a:ext cx="15786100" cy="502349"/>
          </a:xfrm>
          <a:custGeom>
            <a:avLst/>
            <a:gdLst/>
            <a:ahLst/>
            <a:cxnLst/>
            <a:rect l="l" t="t" r="r" b="b"/>
            <a:pathLst>
              <a:path w="4157656" h="132306">
                <a:moveTo>
                  <a:pt x="0" y="0"/>
                </a:moveTo>
                <a:lnTo>
                  <a:pt x="4157656" y="0"/>
                </a:lnTo>
                <a:lnTo>
                  <a:pt x="4157656" y="132306"/>
                </a:lnTo>
                <a:lnTo>
                  <a:pt x="0" y="132306"/>
                </a:lnTo>
                <a:close/>
              </a:path>
            </a:pathLst>
          </a:custGeom>
          <a:solidFill>
            <a:srgbClr val="2F8EDD"/>
          </a:solidFill>
        </p:spPr>
        <p:txBody>
          <a:bodyPr/>
          <a:lstStyle/>
          <a:p>
            <a:endParaRPr lang="it-IT"/>
          </a:p>
        </p:txBody>
      </p:sp>
      <p:sp>
        <p:nvSpPr>
          <p:cNvPr id="40" name="TextBox 40"/>
          <p:cNvSpPr txBox="1"/>
          <p:nvPr/>
        </p:nvSpPr>
        <p:spPr>
          <a:xfrm>
            <a:off x="1092646" y="8694258"/>
            <a:ext cx="15786100" cy="50235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r"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                                                                         Project Management Certification and many more...          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6441679" y="2907569"/>
            <a:ext cx="5404642" cy="6289038"/>
            <a:chOff x="0" y="0"/>
            <a:chExt cx="6985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7"/>
              <a:stretch>
                <a:fillRect l="-37327" r="-37327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3" name="Freeform 43"/>
          <p:cNvSpPr/>
          <p:nvPr/>
        </p:nvSpPr>
        <p:spPr>
          <a:xfrm rot="5400000">
            <a:off x="-1121084" y="3083798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4"/>
                </a:lnTo>
                <a:lnTo>
                  <a:pt x="0" y="6904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4" name="Freeform 44"/>
          <p:cNvSpPr/>
          <p:nvPr/>
        </p:nvSpPr>
        <p:spPr>
          <a:xfrm rot="-5400000">
            <a:off x="17761450" y="7627647"/>
            <a:ext cx="1053100" cy="720057"/>
          </a:xfrm>
          <a:custGeom>
            <a:avLst/>
            <a:gdLst/>
            <a:ahLst/>
            <a:cxnLst/>
            <a:rect l="l" t="t" r="r" b="b"/>
            <a:pathLst>
              <a:path w="1053100" h="720057">
                <a:moveTo>
                  <a:pt x="0" y="0"/>
                </a:moveTo>
                <a:lnTo>
                  <a:pt x="1053100" y="0"/>
                </a:lnTo>
                <a:lnTo>
                  <a:pt x="1053100" y="720057"/>
                </a:lnTo>
                <a:lnTo>
                  <a:pt x="0" y="720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5" name="Freeform 45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6" name="Freeform 46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7" name="Freeform 47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8" name="TextBox 48"/>
          <p:cNvSpPr txBox="1"/>
          <p:nvPr/>
        </p:nvSpPr>
        <p:spPr>
          <a:xfrm>
            <a:off x="12466010" y="5988360"/>
            <a:ext cx="3729960" cy="106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Microsoft Data Engineer/Analyst/Scientist certification path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424499" y="7509273"/>
            <a:ext cx="3065022" cy="35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Continuous Support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2265191" y="3642878"/>
            <a:ext cx="427259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SAS Certified Professional: Advanced Programming Using SAS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466010" y="4874296"/>
            <a:ext cx="372996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SAS Certified Professional: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AI &amp; Machine Learning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2466010" y="7607843"/>
            <a:ext cx="3729960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CCH Tagetik – Wolters Kluwer </a:t>
            </a:r>
          </a:p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Certification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47244" y="3809799"/>
            <a:ext cx="3619532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Comprehensive learning program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549400" y="5566631"/>
            <a:ext cx="4630415" cy="951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00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Discover, develop, and enhance the potential of resources through a team of experts and professionals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874558" y="2719186"/>
            <a:ext cx="416490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Key benefits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248538" y="2719186"/>
            <a:ext cx="4164904" cy="49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Certifications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4168578" y="1159827"/>
            <a:ext cx="10056319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Training &amp; Academy</a:t>
            </a:r>
          </a:p>
        </p:txBody>
      </p:sp>
      <p:sp>
        <p:nvSpPr>
          <p:cNvPr id="58" name="Freeform 58"/>
          <p:cNvSpPr/>
          <p:nvPr/>
        </p:nvSpPr>
        <p:spPr>
          <a:xfrm>
            <a:off x="17030700" y="9258300"/>
            <a:ext cx="784071" cy="846630"/>
          </a:xfrm>
          <a:custGeom>
            <a:avLst/>
            <a:gdLst/>
            <a:ahLst/>
            <a:cxnLst/>
            <a:rect l="l" t="t" r="r" b="b"/>
            <a:pathLst>
              <a:path w="784071" h="846630">
                <a:moveTo>
                  <a:pt x="0" y="0"/>
                </a:moveTo>
                <a:lnTo>
                  <a:pt x="784071" y="0"/>
                </a:lnTo>
                <a:lnTo>
                  <a:pt x="784071" y="846630"/>
                </a:lnTo>
                <a:lnTo>
                  <a:pt x="0" y="84663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5400000">
            <a:off x="17071560" y="1017058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/>
          <p:nvPr/>
        </p:nvGrpSpPr>
        <p:grpSpPr>
          <a:xfrm rot="-10800000">
            <a:off x="13962050" y="-1511325"/>
            <a:ext cx="5151463" cy="2368575"/>
            <a:chOff x="0" y="0"/>
            <a:chExt cx="1223810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pPr algn="just"/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1028700" y="-773671"/>
            <a:ext cx="16014700" cy="1198000"/>
            <a:chOff x="0" y="0"/>
            <a:chExt cx="8542899" cy="6390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42899" cy="639062"/>
            </a:xfrm>
            <a:custGeom>
              <a:avLst/>
              <a:gdLst/>
              <a:ahLst/>
              <a:cxnLst/>
              <a:rect l="l" t="t" r="r" b="b"/>
              <a:pathLst>
                <a:path w="8542899" h="639062">
                  <a:moveTo>
                    <a:pt x="8542899" y="319531"/>
                  </a:moveTo>
                  <a:lnTo>
                    <a:pt x="8339699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8339699" y="0"/>
                  </a:lnTo>
                  <a:lnTo>
                    <a:pt x="8542899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8314299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>
            <a:off x="17259300" y="-477220"/>
            <a:ext cx="1106195" cy="901549"/>
          </a:xfrm>
          <a:custGeom>
            <a:avLst/>
            <a:gdLst/>
            <a:ahLst/>
            <a:cxnLst/>
            <a:rect l="l" t="t" r="r" b="b"/>
            <a:pathLst>
              <a:path w="1106195" h="901549">
                <a:moveTo>
                  <a:pt x="0" y="0"/>
                </a:moveTo>
                <a:lnTo>
                  <a:pt x="1106195" y="0"/>
                </a:lnTo>
                <a:lnTo>
                  <a:pt x="1106195" y="901549"/>
                </a:lnTo>
                <a:lnTo>
                  <a:pt x="0" y="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4" name="Group 14"/>
          <p:cNvGrpSpPr/>
          <p:nvPr/>
        </p:nvGrpSpPr>
        <p:grpSpPr>
          <a:xfrm>
            <a:off x="1742813" y="3911728"/>
            <a:ext cx="6809284" cy="674381"/>
            <a:chOff x="0" y="0"/>
            <a:chExt cx="9079046" cy="89917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99174" cy="899174"/>
            </a:xfrm>
            <a:custGeom>
              <a:avLst/>
              <a:gdLst/>
              <a:ahLst/>
              <a:cxnLst/>
              <a:rect l="l" t="t" r="r" b="b"/>
              <a:pathLst>
                <a:path w="899174" h="899174">
                  <a:moveTo>
                    <a:pt x="0" y="0"/>
                  </a:moveTo>
                  <a:lnTo>
                    <a:pt x="899174" y="0"/>
                  </a:lnTo>
                  <a:lnTo>
                    <a:pt x="899174" y="899174"/>
                  </a:lnTo>
                  <a:lnTo>
                    <a:pt x="0" y="89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791518" y="180347"/>
              <a:ext cx="7287528" cy="481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Energy &amp; Utilities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086451" y="4967140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Healthcare &amp; Pharmaceutical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86451" y="5901578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Public Sector &amp; Government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86451" y="7770454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Postal &amp; Logistics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086451" y="8704892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Media &amp; Telecommunications</a:t>
            </a:r>
          </a:p>
        </p:txBody>
      </p:sp>
      <p:sp>
        <p:nvSpPr>
          <p:cNvPr id="21" name="Freeform 21"/>
          <p:cNvSpPr/>
          <p:nvPr/>
        </p:nvSpPr>
        <p:spPr>
          <a:xfrm>
            <a:off x="1742813" y="4846167"/>
            <a:ext cx="662579" cy="674381"/>
          </a:xfrm>
          <a:custGeom>
            <a:avLst/>
            <a:gdLst/>
            <a:ahLst/>
            <a:cxnLst/>
            <a:rect l="l" t="t" r="r" b="b"/>
            <a:pathLst>
              <a:path w="662579" h="674381">
                <a:moveTo>
                  <a:pt x="0" y="0"/>
                </a:moveTo>
                <a:lnTo>
                  <a:pt x="662579" y="0"/>
                </a:lnTo>
                <a:lnTo>
                  <a:pt x="662579" y="674380"/>
                </a:lnTo>
                <a:lnTo>
                  <a:pt x="0" y="674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742813" y="5799757"/>
            <a:ext cx="662579" cy="636076"/>
          </a:xfrm>
          <a:custGeom>
            <a:avLst/>
            <a:gdLst/>
            <a:ahLst/>
            <a:cxnLst/>
            <a:rect l="l" t="t" r="r" b="b"/>
            <a:pathLst>
              <a:path w="662579" h="636076">
                <a:moveTo>
                  <a:pt x="0" y="0"/>
                </a:moveTo>
                <a:lnTo>
                  <a:pt x="662579" y="0"/>
                </a:lnTo>
                <a:lnTo>
                  <a:pt x="662579" y="636076"/>
                </a:lnTo>
                <a:lnTo>
                  <a:pt x="0" y="6360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777797" y="6715043"/>
            <a:ext cx="592612" cy="674381"/>
          </a:xfrm>
          <a:custGeom>
            <a:avLst/>
            <a:gdLst/>
            <a:ahLst/>
            <a:cxnLst/>
            <a:rect l="l" t="t" r="r" b="b"/>
            <a:pathLst>
              <a:path w="592612" h="674381">
                <a:moveTo>
                  <a:pt x="0" y="0"/>
                </a:moveTo>
                <a:lnTo>
                  <a:pt x="592612" y="0"/>
                </a:lnTo>
                <a:lnTo>
                  <a:pt x="592612" y="674381"/>
                </a:lnTo>
                <a:lnTo>
                  <a:pt x="0" y="67438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736912" y="7649481"/>
            <a:ext cx="674381" cy="674381"/>
          </a:xfrm>
          <a:custGeom>
            <a:avLst/>
            <a:gdLst/>
            <a:ahLst/>
            <a:cxnLst/>
            <a:rect l="l" t="t" r="r" b="b"/>
            <a:pathLst>
              <a:path w="674381" h="674381">
                <a:moveTo>
                  <a:pt x="0" y="0"/>
                </a:moveTo>
                <a:lnTo>
                  <a:pt x="674381" y="0"/>
                </a:lnTo>
                <a:lnTo>
                  <a:pt x="674381" y="674381"/>
                </a:lnTo>
                <a:lnTo>
                  <a:pt x="0" y="67438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771053" y="8583919"/>
            <a:ext cx="606100" cy="674381"/>
          </a:xfrm>
          <a:custGeom>
            <a:avLst/>
            <a:gdLst/>
            <a:ahLst/>
            <a:cxnLst/>
            <a:rect l="l" t="t" r="r" b="b"/>
            <a:pathLst>
              <a:path w="606100" h="674381">
                <a:moveTo>
                  <a:pt x="0" y="0"/>
                </a:moveTo>
                <a:lnTo>
                  <a:pt x="606099" y="0"/>
                </a:lnTo>
                <a:lnTo>
                  <a:pt x="606099" y="674381"/>
                </a:lnTo>
                <a:lnTo>
                  <a:pt x="0" y="67438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8214907" y="3911728"/>
            <a:ext cx="674381" cy="674381"/>
          </a:xfrm>
          <a:custGeom>
            <a:avLst/>
            <a:gdLst/>
            <a:ahLst/>
            <a:cxnLst/>
            <a:rect l="l" t="t" r="r" b="b"/>
            <a:pathLst>
              <a:path w="674381" h="674381">
                <a:moveTo>
                  <a:pt x="0" y="0"/>
                </a:moveTo>
                <a:lnTo>
                  <a:pt x="674381" y="0"/>
                </a:lnTo>
                <a:lnTo>
                  <a:pt x="674381" y="674381"/>
                </a:lnTo>
                <a:lnTo>
                  <a:pt x="0" y="67438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8250930" y="8612220"/>
            <a:ext cx="602334" cy="617778"/>
          </a:xfrm>
          <a:custGeom>
            <a:avLst/>
            <a:gdLst/>
            <a:ahLst/>
            <a:cxnLst/>
            <a:rect l="l" t="t" r="r" b="b"/>
            <a:pathLst>
              <a:path w="602334" h="617778">
                <a:moveTo>
                  <a:pt x="0" y="0"/>
                </a:moveTo>
                <a:lnTo>
                  <a:pt x="602334" y="0"/>
                </a:lnTo>
                <a:lnTo>
                  <a:pt x="602334" y="617779"/>
                </a:lnTo>
                <a:lnTo>
                  <a:pt x="0" y="617779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8250930" y="4846167"/>
            <a:ext cx="672695" cy="674381"/>
          </a:xfrm>
          <a:custGeom>
            <a:avLst/>
            <a:gdLst/>
            <a:ahLst/>
            <a:cxnLst/>
            <a:rect l="l" t="t" r="r" b="b"/>
            <a:pathLst>
              <a:path w="672695" h="674381">
                <a:moveTo>
                  <a:pt x="0" y="0"/>
                </a:moveTo>
                <a:lnTo>
                  <a:pt x="672695" y="0"/>
                </a:lnTo>
                <a:lnTo>
                  <a:pt x="672695" y="674380"/>
                </a:lnTo>
                <a:lnTo>
                  <a:pt x="0" y="67438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Freeform 29"/>
          <p:cNvSpPr/>
          <p:nvPr/>
        </p:nvSpPr>
        <p:spPr>
          <a:xfrm>
            <a:off x="8248370" y="5761422"/>
            <a:ext cx="675255" cy="674411"/>
          </a:xfrm>
          <a:custGeom>
            <a:avLst/>
            <a:gdLst/>
            <a:ahLst/>
            <a:cxnLst/>
            <a:rect l="l" t="t" r="r" b="b"/>
            <a:pathLst>
              <a:path w="675255" h="674411">
                <a:moveTo>
                  <a:pt x="0" y="0"/>
                </a:moveTo>
                <a:lnTo>
                  <a:pt x="675255" y="0"/>
                </a:lnTo>
                <a:lnTo>
                  <a:pt x="675255" y="674411"/>
                </a:lnTo>
                <a:lnTo>
                  <a:pt x="0" y="67441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0" name="Freeform 30"/>
          <p:cNvSpPr/>
          <p:nvPr/>
        </p:nvSpPr>
        <p:spPr>
          <a:xfrm>
            <a:off x="8234059" y="6734195"/>
            <a:ext cx="636076" cy="636076"/>
          </a:xfrm>
          <a:custGeom>
            <a:avLst/>
            <a:gdLst/>
            <a:ahLst/>
            <a:cxnLst/>
            <a:rect l="l" t="t" r="r" b="b"/>
            <a:pathLst>
              <a:path w="636076" h="636076">
                <a:moveTo>
                  <a:pt x="0" y="0"/>
                </a:moveTo>
                <a:lnTo>
                  <a:pt x="636076" y="0"/>
                </a:lnTo>
                <a:lnTo>
                  <a:pt x="636076" y="636076"/>
                </a:lnTo>
                <a:lnTo>
                  <a:pt x="0" y="636076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1" name="Freeform 31"/>
          <p:cNvSpPr/>
          <p:nvPr/>
        </p:nvSpPr>
        <p:spPr>
          <a:xfrm>
            <a:off x="8212192" y="7655264"/>
            <a:ext cx="679810" cy="662814"/>
          </a:xfrm>
          <a:custGeom>
            <a:avLst/>
            <a:gdLst/>
            <a:ahLst/>
            <a:cxnLst/>
            <a:rect l="l" t="t" r="r" b="b"/>
            <a:pathLst>
              <a:path w="679810" h="662814">
                <a:moveTo>
                  <a:pt x="0" y="0"/>
                </a:moveTo>
                <a:lnTo>
                  <a:pt x="679810" y="0"/>
                </a:lnTo>
                <a:lnTo>
                  <a:pt x="679810" y="662815"/>
                </a:lnTo>
                <a:lnTo>
                  <a:pt x="0" y="662815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2" name="TextBox 32"/>
          <p:cNvSpPr txBox="1"/>
          <p:nvPr/>
        </p:nvSpPr>
        <p:spPr>
          <a:xfrm>
            <a:off x="9568248" y="6836016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Gaming &amp; Entertainment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568248" y="7770454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Transport &amp; Infrastructure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568248" y="5901578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Retail, Fashion &amp; Consumer Goods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568248" y="4967140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Industry &amp; Engineering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568248" y="8704892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Aerospace &amp; Research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568248" y="4032701"/>
            <a:ext cx="5465646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Automotive &amp; Mobility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086451" y="6836016"/>
            <a:ext cx="4355749" cy="375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Banking &amp; Financial Services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44600" y="1161733"/>
            <a:ext cx="14913535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Industries we operate in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244600" y="2357884"/>
            <a:ext cx="11988762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We support our clients on their growth and digital transformation journey by sharing knowledge and improving business processes.</a:t>
            </a:r>
          </a:p>
        </p:txBody>
      </p:sp>
      <p:sp>
        <p:nvSpPr>
          <p:cNvPr id="41" name="Freeform 41"/>
          <p:cNvSpPr/>
          <p:nvPr/>
        </p:nvSpPr>
        <p:spPr>
          <a:xfrm>
            <a:off x="16491944" y="8762042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FC3AA-F09A-F23E-D240-ACC60E83B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7F8AC86-BB7B-FC9E-F1C3-7485CC5A1EA7}"/>
              </a:ext>
            </a:extLst>
          </p:cNvPr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solidFill>
            <a:srgbClr val="2F8EDD"/>
          </a:solidFill>
        </p:spPr>
        <p:txBody>
          <a:bodyPr/>
          <a:lstStyle/>
          <a:p>
            <a:endParaRPr lang="it-IT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9AE0F46-EBDD-9484-E479-C9FC4A27D774}"/>
              </a:ext>
            </a:extLst>
          </p:cNvPr>
          <p:cNvSpPr/>
          <p:nvPr/>
        </p:nvSpPr>
        <p:spPr>
          <a:xfrm rot="5400000">
            <a:off x="17071560" y="1017058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 noProof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9687EE3-F6FB-5749-C572-479E83BF5DB6}"/>
              </a:ext>
            </a:extLst>
          </p:cNvPr>
          <p:cNvGrpSpPr/>
          <p:nvPr/>
        </p:nvGrpSpPr>
        <p:grpSpPr>
          <a:xfrm rot="-10800000">
            <a:off x="13962050" y="-1511325"/>
            <a:ext cx="5151463" cy="2368575"/>
            <a:chOff x="0" y="0"/>
            <a:chExt cx="1223810" cy="56269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57206B3-D0E6-5812-2D91-98EC2D316FEF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E1B88AA-A7F5-184A-7EDF-230627D2DDD2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93EE1D8A-398F-911B-9619-C84C3932FB85}"/>
              </a:ext>
            </a:extLst>
          </p:cNvPr>
          <p:cNvGrpSpPr/>
          <p:nvPr/>
        </p:nvGrpSpPr>
        <p:grpSpPr>
          <a:xfrm rot="-10800000">
            <a:off x="1028700" y="-773671"/>
            <a:ext cx="16014700" cy="1198000"/>
            <a:chOff x="0" y="0"/>
            <a:chExt cx="8542899" cy="63906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497E067-911D-86D1-EF70-D18602220A81}"/>
                </a:ext>
              </a:extLst>
            </p:cNvPr>
            <p:cNvSpPr/>
            <p:nvPr/>
          </p:nvSpPr>
          <p:spPr>
            <a:xfrm>
              <a:off x="0" y="0"/>
              <a:ext cx="8542899" cy="639062"/>
            </a:xfrm>
            <a:custGeom>
              <a:avLst/>
              <a:gdLst/>
              <a:ahLst/>
              <a:cxnLst/>
              <a:rect l="l" t="t" r="r" b="b"/>
              <a:pathLst>
                <a:path w="8542899" h="639062">
                  <a:moveTo>
                    <a:pt x="8542899" y="319531"/>
                  </a:moveTo>
                  <a:lnTo>
                    <a:pt x="8339699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8339699" y="0"/>
                  </a:lnTo>
                  <a:lnTo>
                    <a:pt x="8542899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 noProof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AC7F06A6-DE9C-C4CA-501D-C1FB12A68EB1}"/>
                </a:ext>
              </a:extLst>
            </p:cNvPr>
            <p:cNvSpPr txBox="1"/>
            <p:nvPr/>
          </p:nvSpPr>
          <p:spPr>
            <a:xfrm>
              <a:off x="114300" y="-57150"/>
              <a:ext cx="8314299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EE9D9706-4726-8EB7-5E8E-BC47DAA083F4}"/>
              </a:ext>
            </a:extLst>
          </p:cNvPr>
          <p:cNvSpPr/>
          <p:nvPr/>
        </p:nvSpPr>
        <p:spPr>
          <a:xfrm>
            <a:off x="17259300" y="-477220"/>
            <a:ext cx="1106195" cy="901549"/>
          </a:xfrm>
          <a:custGeom>
            <a:avLst/>
            <a:gdLst/>
            <a:ahLst/>
            <a:cxnLst/>
            <a:rect l="l" t="t" r="r" b="b"/>
            <a:pathLst>
              <a:path w="1106195" h="901549">
                <a:moveTo>
                  <a:pt x="0" y="0"/>
                </a:moveTo>
                <a:lnTo>
                  <a:pt x="1106195" y="0"/>
                </a:lnTo>
                <a:lnTo>
                  <a:pt x="1106195" y="901549"/>
                </a:lnTo>
                <a:lnTo>
                  <a:pt x="0" y="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noProof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D6F6E9DC-64E6-C912-ADAD-103CFAAD8BF2}"/>
              </a:ext>
            </a:extLst>
          </p:cNvPr>
          <p:cNvSpPr txBox="1"/>
          <p:nvPr/>
        </p:nvSpPr>
        <p:spPr>
          <a:xfrm>
            <a:off x="1242969" y="842414"/>
            <a:ext cx="9915134" cy="10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it-IT" sz="6799" b="1" noProof="0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Our</a:t>
            </a:r>
            <a:r>
              <a:rPr lang="it-IT" sz="6799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clients</a:t>
            </a:r>
          </a:p>
        </p:txBody>
      </p:sp>
      <p:pic>
        <p:nvPicPr>
          <p:cNvPr id="234" name="Immagine 233">
            <a:extLst>
              <a:ext uri="{FF2B5EF4-FFF2-40B4-BE49-F238E27FC236}">
                <a16:creationId xmlns:a16="http://schemas.microsoft.com/office/drawing/2014/main" id="{5EC08CE7-D46D-0BAF-4EBF-0259FCE90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373" y="2008904"/>
            <a:ext cx="16170070" cy="7544230"/>
          </a:xfrm>
          <a:prstGeom prst="rect">
            <a:avLst/>
          </a:prstGeom>
        </p:spPr>
      </p:pic>
      <p:sp>
        <p:nvSpPr>
          <p:cNvPr id="2" name="Freeform 41">
            <a:extLst>
              <a:ext uri="{FF2B5EF4-FFF2-40B4-BE49-F238E27FC236}">
                <a16:creationId xmlns:a16="http://schemas.microsoft.com/office/drawing/2014/main" id="{2339EC29-62D9-8AB8-C098-B77903DF613D}"/>
              </a:ext>
            </a:extLst>
          </p:cNvPr>
          <p:cNvSpPr/>
          <p:nvPr/>
        </p:nvSpPr>
        <p:spPr>
          <a:xfrm>
            <a:off x="17071535" y="817787"/>
            <a:ext cx="1034301" cy="1116826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035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ED832-35CB-18EB-103C-3090193D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9324287-5A7B-C365-6379-4CB631EA9517}"/>
              </a:ext>
            </a:extLst>
          </p:cNvPr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solidFill>
            <a:srgbClr val="2F8EDD"/>
          </a:solidFill>
        </p:spPr>
        <p:txBody>
          <a:bodyPr/>
          <a:lstStyle/>
          <a:p>
            <a:endParaRPr lang="it-IT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1EEB033-50FA-F577-7A1C-E4991DE7380D}"/>
              </a:ext>
            </a:extLst>
          </p:cNvPr>
          <p:cNvSpPr/>
          <p:nvPr/>
        </p:nvSpPr>
        <p:spPr>
          <a:xfrm rot="5400000">
            <a:off x="17071560" y="1017058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 noProof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E70E940-A1C7-B82E-F7DE-6C044205D0BF}"/>
              </a:ext>
            </a:extLst>
          </p:cNvPr>
          <p:cNvGrpSpPr/>
          <p:nvPr/>
        </p:nvGrpSpPr>
        <p:grpSpPr>
          <a:xfrm rot="-10800000">
            <a:off x="13962050" y="-1511325"/>
            <a:ext cx="5151463" cy="2368575"/>
            <a:chOff x="0" y="0"/>
            <a:chExt cx="1223810" cy="56269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1FF9C21-7FB4-DE66-AC8A-67CBB7EEFF00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EF12A02-48D0-A5BA-54A6-6FC8786918D4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B2FF6156-56EC-8F67-78B4-CFE931108E7D}"/>
              </a:ext>
            </a:extLst>
          </p:cNvPr>
          <p:cNvGrpSpPr/>
          <p:nvPr/>
        </p:nvGrpSpPr>
        <p:grpSpPr>
          <a:xfrm rot="-10800000">
            <a:off x="1028700" y="-773671"/>
            <a:ext cx="16014700" cy="1198000"/>
            <a:chOff x="0" y="0"/>
            <a:chExt cx="8542899" cy="63906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1725EA1-A871-A8F1-5B17-512DF8F89E9E}"/>
                </a:ext>
              </a:extLst>
            </p:cNvPr>
            <p:cNvSpPr/>
            <p:nvPr/>
          </p:nvSpPr>
          <p:spPr>
            <a:xfrm>
              <a:off x="0" y="0"/>
              <a:ext cx="8542899" cy="639062"/>
            </a:xfrm>
            <a:custGeom>
              <a:avLst/>
              <a:gdLst/>
              <a:ahLst/>
              <a:cxnLst/>
              <a:rect l="l" t="t" r="r" b="b"/>
              <a:pathLst>
                <a:path w="8542899" h="639062">
                  <a:moveTo>
                    <a:pt x="8542899" y="319531"/>
                  </a:moveTo>
                  <a:lnTo>
                    <a:pt x="8339699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8339699" y="0"/>
                  </a:lnTo>
                  <a:lnTo>
                    <a:pt x="8542899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 noProof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76A8C1AC-A0B6-3996-472A-2CC990610E95}"/>
                </a:ext>
              </a:extLst>
            </p:cNvPr>
            <p:cNvSpPr txBox="1"/>
            <p:nvPr/>
          </p:nvSpPr>
          <p:spPr>
            <a:xfrm>
              <a:off x="114300" y="-57150"/>
              <a:ext cx="8314299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F9C8E9C3-1B33-0AC5-2ADC-21BFF0402AFC}"/>
              </a:ext>
            </a:extLst>
          </p:cNvPr>
          <p:cNvSpPr/>
          <p:nvPr/>
        </p:nvSpPr>
        <p:spPr>
          <a:xfrm>
            <a:off x="17259300" y="-477220"/>
            <a:ext cx="1106195" cy="901549"/>
          </a:xfrm>
          <a:custGeom>
            <a:avLst/>
            <a:gdLst/>
            <a:ahLst/>
            <a:cxnLst/>
            <a:rect l="l" t="t" r="r" b="b"/>
            <a:pathLst>
              <a:path w="1106195" h="901549">
                <a:moveTo>
                  <a:pt x="0" y="0"/>
                </a:moveTo>
                <a:lnTo>
                  <a:pt x="1106195" y="0"/>
                </a:lnTo>
                <a:lnTo>
                  <a:pt x="1106195" y="901549"/>
                </a:lnTo>
                <a:lnTo>
                  <a:pt x="0" y="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noProof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D178186-5D97-EFDE-324A-A00EA5259D4C}"/>
              </a:ext>
            </a:extLst>
          </p:cNvPr>
          <p:cNvSpPr txBox="1"/>
          <p:nvPr/>
        </p:nvSpPr>
        <p:spPr>
          <a:xfrm>
            <a:off x="1242968" y="842414"/>
            <a:ext cx="13539831" cy="935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it-IT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AI </a:t>
            </a:r>
            <a:r>
              <a:rPr lang="it-IT" sz="4000" b="1" noProof="0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solutions</a:t>
            </a:r>
            <a:r>
              <a:rPr lang="it-IT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-</a:t>
            </a:r>
            <a:r>
              <a:rPr lang="en-US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Feature Engineering 4 Customer Care</a:t>
            </a:r>
            <a:r>
              <a:rPr lang="it-IT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</a:t>
            </a:r>
          </a:p>
        </p:txBody>
      </p:sp>
      <p:sp>
        <p:nvSpPr>
          <p:cNvPr id="2" name="Freeform 41">
            <a:extLst>
              <a:ext uri="{FF2B5EF4-FFF2-40B4-BE49-F238E27FC236}">
                <a16:creationId xmlns:a16="http://schemas.microsoft.com/office/drawing/2014/main" id="{820B2690-AD6B-0091-9976-EA5C16FE18BA}"/>
              </a:ext>
            </a:extLst>
          </p:cNvPr>
          <p:cNvSpPr/>
          <p:nvPr/>
        </p:nvSpPr>
        <p:spPr>
          <a:xfrm>
            <a:off x="17071535" y="817787"/>
            <a:ext cx="1034301" cy="1116826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37" name="object 20">
            <a:extLst>
              <a:ext uri="{FF2B5EF4-FFF2-40B4-BE49-F238E27FC236}">
                <a16:creationId xmlns:a16="http://schemas.microsoft.com/office/drawing/2014/main" id="{8B30FFC8-CFD7-0FF4-4250-B59ACB98B1CB}"/>
              </a:ext>
            </a:extLst>
          </p:cNvPr>
          <p:cNvSpPr txBox="1"/>
          <p:nvPr/>
        </p:nvSpPr>
        <p:spPr>
          <a:xfrm>
            <a:off x="1242967" y="2479147"/>
            <a:ext cx="11277600" cy="1577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it-IT" sz="2000" spc="180" dirty="0">
                <a:solidFill>
                  <a:srgbClr val="231F20"/>
                </a:solidFill>
                <a:latin typeface="Public Sans" panose="020B0604020202020204" charset="0"/>
              </a:rPr>
              <a:t>FEATURE ENGINEERING 4 CUSTOMER CARE</a:t>
            </a:r>
            <a:endParaRPr lang="it-IT" sz="2000" spc="80" dirty="0">
              <a:solidFill>
                <a:srgbClr val="231F20"/>
              </a:solidFill>
              <a:latin typeface="Public Sans" panose="020B0604020202020204" charset="0"/>
            </a:endParaRPr>
          </a:p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Starting from customer care data — both </a:t>
            </a:r>
            <a:r>
              <a:rPr lang="en-US" sz="2000" b="1" dirty="0">
                <a:latin typeface="Public Sans" panose="020B0604020202020204" charset="0"/>
              </a:rPr>
              <a:t>semi-structured (chat) </a:t>
            </a:r>
            <a:r>
              <a:rPr lang="en-US" sz="2000" dirty="0">
                <a:latin typeface="Public Sans" panose="020B0604020202020204" charset="0"/>
              </a:rPr>
              <a:t>and </a:t>
            </a:r>
            <a:r>
              <a:rPr lang="en-US" sz="2000" b="1" dirty="0">
                <a:latin typeface="Public Sans" panose="020B0604020202020204" charset="0"/>
              </a:rPr>
              <a:t>unstructured (voice) </a:t>
            </a:r>
            <a:r>
              <a:rPr lang="en-US" sz="2000" dirty="0">
                <a:latin typeface="Public Sans" panose="020B0604020202020204" charset="0"/>
              </a:rPr>
              <a:t>— a process was developed to extract features, meaning specific customer characterizations.</a:t>
            </a:r>
          </a:p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These </a:t>
            </a:r>
            <a:r>
              <a:rPr lang="en-US" sz="2000" b="1" dirty="0">
                <a:latin typeface="Public Sans" panose="020B0604020202020204" charset="0"/>
              </a:rPr>
              <a:t>features</a:t>
            </a:r>
            <a:r>
              <a:rPr lang="en-US" sz="2000" dirty="0">
                <a:latin typeface="Public Sans" panose="020B0604020202020204" charset="0"/>
              </a:rPr>
              <a:t> represent valuable </a:t>
            </a:r>
            <a:r>
              <a:rPr lang="en-US" sz="2000" b="1" dirty="0">
                <a:latin typeface="Public Sans" panose="020B0604020202020204" charset="0"/>
              </a:rPr>
              <a:t>informational assets </a:t>
            </a:r>
            <a:r>
              <a:rPr lang="en-US" sz="2000" dirty="0">
                <a:latin typeface="Public Sans" panose="020B0604020202020204" charset="0"/>
              </a:rPr>
              <a:t>and serve as key inputs for training Machine Learning models.</a:t>
            </a:r>
            <a:endParaRPr lang="it-IT" sz="2000" dirty="0">
              <a:latin typeface="Public Sans" panose="020B060402020202020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4D4670F-0BC7-F9B7-89E2-B0E21DFB850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0237"/>
          <a:stretch/>
        </p:blipFill>
        <p:spPr>
          <a:xfrm>
            <a:off x="13106399" y="2083764"/>
            <a:ext cx="4302377" cy="5801917"/>
          </a:xfrm>
          <a:prstGeom prst="rect">
            <a:avLst/>
          </a:prstGeom>
        </p:spPr>
      </p:pic>
      <p:sp>
        <p:nvSpPr>
          <p:cNvPr id="40" name="object 20">
            <a:extLst>
              <a:ext uri="{FF2B5EF4-FFF2-40B4-BE49-F238E27FC236}">
                <a16:creationId xmlns:a16="http://schemas.microsoft.com/office/drawing/2014/main" id="{62FE27D1-338F-D7A1-F1ED-368A39C9572C}"/>
              </a:ext>
            </a:extLst>
          </p:cNvPr>
          <p:cNvSpPr txBox="1"/>
          <p:nvPr/>
        </p:nvSpPr>
        <p:spPr>
          <a:xfrm>
            <a:off x="1242967" y="8455496"/>
            <a:ext cx="16165809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The solution aims to improve the company’s Customer Care and Marketing processes and to provide an analytics system capable of generating insights on </a:t>
            </a:r>
            <a:r>
              <a:rPr lang="en-US" sz="2000" b="1" dirty="0">
                <a:latin typeface="Public Sans" panose="020B0604020202020204" charset="0"/>
              </a:rPr>
              <a:t>customer satisfaction </a:t>
            </a:r>
            <a:r>
              <a:rPr lang="en-US" sz="2000" dirty="0">
                <a:latin typeface="Public Sans" panose="020B0604020202020204" charset="0"/>
              </a:rPr>
              <a:t>and </a:t>
            </a:r>
            <a:r>
              <a:rPr lang="en-US" sz="2000" b="1" dirty="0">
                <a:latin typeface="Public Sans" panose="020B0604020202020204" charset="0"/>
              </a:rPr>
              <a:t>sentiment</a:t>
            </a:r>
            <a:r>
              <a:rPr lang="en-US" sz="2000" dirty="0">
                <a:latin typeface="Public Sans" panose="020B0604020202020204" charset="0"/>
              </a:rPr>
              <a:t>, the </a:t>
            </a:r>
            <a:r>
              <a:rPr lang="en-US" sz="2000" b="1" dirty="0">
                <a:latin typeface="Public Sans" panose="020B0604020202020204" charset="0"/>
              </a:rPr>
              <a:t>quality of the service </a:t>
            </a:r>
            <a:r>
              <a:rPr lang="en-US" sz="2000" dirty="0">
                <a:latin typeface="Public Sans" panose="020B0604020202020204" charset="0"/>
              </a:rPr>
              <a:t>provided, and the topics of greatest interest.</a:t>
            </a:r>
            <a:endParaRPr lang="it-IT" sz="2000" dirty="0">
              <a:latin typeface="Public Sans" panose="020B060402020202020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01EB191-B7D0-A640-E8CF-747966F62A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8708" y="4784814"/>
            <a:ext cx="8726118" cy="243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01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2930626"/>
            <a:chOff x="0" y="0"/>
            <a:chExt cx="786013" cy="719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719030"/>
            </a:xfrm>
            <a:custGeom>
              <a:avLst/>
              <a:gdLst/>
              <a:ahLst/>
              <a:cxnLst/>
              <a:rect l="l" t="t" r="r" b="b"/>
              <a:pathLst>
                <a:path w="786013" h="719030">
                  <a:moveTo>
                    <a:pt x="786013" y="359515"/>
                  </a:moveTo>
                  <a:lnTo>
                    <a:pt x="582813" y="719030"/>
                  </a:lnTo>
                  <a:lnTo>
                    <a:pt x="203200" y="719030"/>
                  </a:lnTo>
                  <a:lnTo>
                    <a:pt x="0" y="359515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359515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77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7747000" y="2874327"/>
            <a:ext cx="6972300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01. About us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16900" y="4257675"/>
            <a:ext cx="8349727" cy="58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>
                <a:solidFill>
                  <a:srgbClr val="688D86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02. Our services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2306113" y="1322286"/>
            <a:ext cx="10086031" cy="7642428"/>
            <a:chOff x="0" y="0"/>
            <a:chExt cx="617700" cy="46804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17700" cy="468046"/>
            </a:xfrm>
            <a:custGeom>
              <a:avLst/>
              <a:gdLst/>
              <a:ahLst/>
              <a:cxnLst/>
              <a:rect l="l" t="t" r="r" b="b"/>
              <a:pathLst>
                <a:path w="617700" h="468046">
                  <a:moveTo>
                    <a:pt x="414500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617700" y="468046"/>
                  </a:lnTo>
                  <a:lnTo>
                    <a:pt x="414500" y="0"/>
                  </a:lnTo>
                  <a:close/>
                </a:path>
              </a:pathLst>
            </a:custGeom>
            <a:blipFill>
              <a:blip r:embed="rId19"/>
              <a:stretch>
                <a:fillRect l="-13729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2B4A6-FB7C-E0EC-7575-20F3FC023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C298AB6-FFF7-6E29-1B2B-748263CCF70D}"/>
              </a:ext>
            </a:extLst>
          </p:cNvPr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solidFill>
            <a:srgbClr val="2F8EDD"/>
          </a:solidFill>
        </p:spPr>
        <p:txBody>
          <a:bodyPr/>
          <a:lstStyle/>
          <a:p>
            <a:endParaRPr lang="it-IT" noProof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910F86D-0178-7877-B6F4-2EE9094F2F76}"/>
              </a:ext>
            </a:extLst>
          </p:cNvPr>
          <p:cNvSpPr/>
          <p:nvPr/>
        </p:nvSpPr>
        <p:spPr>
          <a:xfrm rot="5400000">
            <a:off x="17071560" y="1017058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9" y="0"/>
                </a:lnTo>
                <a:lnTo>
                  <a:pt x="2172079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 noProof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2290AD5A-E1E6-22AE-5E2F-9D184991C65F}"/>
              </a:ext>
            </a:extLst>
          </p:cNvPr>
          <p:cNvGrpSpPr/>
          <p:nvPr/>
        </p:nvGrpSpPr>
        <p:grpSpPr>
          <a:xfrm rot="-10800000">
            <a:off x="13962050" y="-1511325"/>
            <a:ext cx="5151463" cy="2368575"/>
            <a:chOff x="0" y="0"/>
            <a:chExt cx="1223810" cy="56269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444A2B0-C54B-F4B1-F7AF-125A6E094B47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CC5326D1-AB09-C14E-6064-9FD11E1EF4C7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7357C677-07BC-5BF9-E3E8-3A2EA5398349}"/>
              </a:ext>
            </a:extLst>
          </p:cNvPr>
          <p:cNvGrpSpPr/>
          <p:nvPr/>
        </p:nvGrpSpPr>
        <p:grpSpPr>
          <a:xfrm rot="-10800000">
            <a:off x="1028700" y="-773671"/>
            <a:ext cx="16014700" cy="1198000"/>
            <a:chOff x="0" y="0"/>
            <a:chExt cx="8542899" cy="63906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302B3417-4CDC-6447-B40D-38F2DA7BE812}"/>
                </a:ext>
              </a:extLst>
            </p:cNvPr>
            <p:cNvSpPr/>
            <p:nvPr/>
          </p:nvSpPr>
          <p:spPr>
            <a:xfrm>
              <a:off x="0" y="0"/>
              <a:ext cx="8542899" cy="639062"/>
            </a:xfrm>
            <a:custGeom>
              <a:avLst/>
              <a:gdLst/>
              <a:ahLst/>
              <a:cxnLst/>
              <a:rect l="l" t="t" r="r" b="b"/>
              <a:pathLst>
                <a:path w="8542899" h="639062">
                  <a:moveTo>
                    <a:pt x="8542899" y="319531"/>
                  </a:moveTo>
                  <a:lnTo>
                    <a:pt x="8339699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8339699" y="0"/>
                  </a:lnTo>
                  <a:lnTo>
                    <a:pt x="8542899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 noProof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969496F4-B7EB-8347-523A-CD8FB3ECCB26}"/>
                </a:ext>
              </a:extLst>
            </p:cNvPr>
            <p:cNvSpPr txBox="1"/>
            <p:nvPr/>
          </p:nvSpPr>
          <p:spPr>
            <a:xfrm>
              <a:off x="114300" y="-57150"/>
              <a:ext cx="8314299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 lang="it-IT" noProof="0"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6C8AABC-BB29-4C36-520A-F8C82C92D79A}"/>
              </a:ext>
            </a:extLst>
          </p:cNvPr>
          <p:cNvSpPr/>
          <p:nvPr/>
        </p:nvSpPr>
        <p:spPr>
          <a:xfrm>
            <a:off x="17259300" y="-477220"/>
            <a:ext cx="1106195" cy="901549"/>
          </a:xfrm>
          <a:custGeom>
            <a:avLst/>
            <a:gdLst/>
            <a:ahLst/>
            <a:cxnLst/>
            <a:rect l="l" t="t" r="r" b="b"/>
            <a:pathLst>
              <a:path w="1106195" h="901549">
                <a:moveTo>
                  <a:pt x="0" y="0"/>
                </a:moveTo>
                <a:lnTo>
                  <a:pt x="1106195" y="0"/>
                </a:lnTo>
                <a:lnTo>
                  <a:pt x="1106195" y="901549"/>
                </a:lnTo>
                <a:lnTo>
                  <a:pt x="0" y="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 noProof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2E358488-4804-CEC8-9C3B-2E733CD011B4}"/>
              </a:ext>
            </a:extLst>
          </p:cNvPr>
          <p:cNvSpPr txBox="1"/>
          <p:nvPr/>
        </p:nvSpPr>
        <p:spPr>
          <a:xfrm>
            <a:off x="1242968" y="842414"/>
            <a:ext cx="13539831" cy="935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it-IT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AI </a:t>
            </a:r>
            <a:r>
              <a:rPr lang="it-IT" sz="4000" b="1" noProof="0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solutions</a:t>
            </a:r>
            <a:r>
              <a:rPr lang="it-IT" sz="4000" b="1" noProof="0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–HR </a:t>
            </a:r>
            <a:r>
              <a:rPr lang="it-IT" sz="40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</a:t>
            </a:r>
            <a:r>
              <a:rPr lang="it-IT" sz="4000" b="1" noProof="0" dirty="0" err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ssistant</a:t>
            </a:r>
            <a:endParaRPr lang="it-IT" sz="4000" b="1" noProof="0" dirty="0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2" name="Freeform 41">
            <a:extLst>
              <a:ext uri="{FF2B5EF4-FFF2-40B4-BE49-F238E27FC236}">
                <a16:creationId xmlns:a16="http://schemas.microsoft.com/office/drawing/2014/main" id="{77FC44F7-4A20-4EC5-C917-1930438F24D3}"/>
              </a:ext>
            </a:extLst>
          </p:cNvPr>
          <p:cNvSpPr/>
          <p:nvPr/>
        </p:nvSpPr>
        <p:spPr>
          <a:xfrm>
            <a:off x="17071535" y="817787"/>
            <a:ext cx="1034301" cy="1116826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  <p:sp>
        <p:nvSpPr>
          <p:cNvPr id="37" name="object 20">
            <a:extLst>
              <a:ext uri="{FF2B5EF4-FFF2-40B4-BE49-F238E27FC236}">
                <a16:creationId xmlns:a16="http://schemas.microsoft.com/office/drawing/2014/main" id="{4EC0C7E7-C0DF-D216-62D7-391DBC08A9CA}"/>
              </a:ext>
            </a:extLst>
          </p:cNvPr>
          <p:cNvSpPr txBox="1"/>
          <p:nvPr/>
        </p:nvSpPr>
        <p:spPr>
          <a:xfrm>
            <a:off x="1242967" y="2479147"/>
            <a:ext cx="10160342" cy="1885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HR Assistant is DT2 new corporate </a:t>
            </a:r>
            <a:r>
              <a:rPr lang="en-US" sz="2000" b="1" dirty="0">
                <a:latin typeface="Public Sans" panose="020B0604020202020204" charset="0"/>
              </a:rPr>
              <a:t>chatbot</a:t>
            </a:r>
            <a:r>
              <a:rPr lang="en-US" sz="2000" dirty="0">
                <a:latin typeface="Public Sans" panose="020B0604020202020204" charset="0"/>
              </a:rPr>
              <a:t>, designed to support all employees in searching for internal information. It is a virtual assistant, integrated directly into </a:t>
            </a:r>
            <a:r>
              <a:rPr lang="en-US" sz="2000" b="1" dirty="0">
                <a:latin typeface="Public Sans" panose="020B0604020202020204" charset="0"/>
              </a:rPr>
              <a:t>Microsoft Teams </a:t>
            </a:r>
            <a:r>
              <a:rPr lang="en-US" sz="2000" dirty="0">
                <a:latin typeface="Public Sans" panose="020B0604020202020204" charset="0"/>
              </a:rPr>
              <a:t>and easily accessible to all employees.</a:t>
            </a:r>
          </a:p>
          <a:p>
            <a:pPr marL="12700" algn="just">
              <a:spcBef>
                <a:spcPts val="100"/>
              </a:spcBef>
            </a:pPr>
            <a:endParaRPr lang="en-US" sz="2000" dirty="0">
              <a:latin typeface="Public Sans" panose="020B0604020202020204" charset="0"/>
            </a:endParaRPr>
          </a:p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HR Assistant was developed to provide an </a:t>
            </a:r>
            <a:r>
              <a:rPr lang="en-US" sz="2000" b="1" dirty="0">
                <a:latin typeface="Public Sans" panose="020B0604020202020204" charset="0"/>
              </a:rPr>
              <a:t>immediate, secure, and always-available point of reference</a:t>
            </a:r>
            <a:r>
              <a:rPr lang="en-US" sz="2000" dirty="0">
                <a:latin typeface="Public Sans" panose="020B0604020202020204" charset="0"/>
              </a:rPr>
              <a:t> for any need related to the corporate intranet.</a:t>
            </a:r>
            <a:endParaRPr lang="it-IT" sz="2000" dirty="0">
              <a:latin typeface="Public Sans" panose="020B0604020202020204" charset="0"/>
            </a:endParaRPr>
          </a:p>
        </p:txBody>
      </p:sp>
      <p:sp>
        <p:nvSpPr>
          <p:cNvPr id="40" name="object 20">
            <a:extLst>
              <a:ext uri="{FF2B5EF4-FFF2-40B4-BE49-F238E27FC236}">
                <a16:creationId xmlns:a16="http://schemas.microsoft.com/office/drawing/2014/main" id="{0770661F-8707-16F1-55D8-1DAF6185859D}"/>
              </a:ext>
            </a:extLst>
          </p:cNvPr>
          <p:cNvSpPr txBox="1"/>
          <p:nvPr/>
        </p:nvSpPr>
        <p:spPr>
          <a:xfrm>
            <a:off x="6135087" y="5600055"/>
            <a:ext cx="1090831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HR Assistant </a:t>
            </a:r>
            <a:r>
              <a:rPr lang="en-US" sz="2000" b="1" dirty="0">
                <a:latin typeface="Public Sans" panose="020B0604020202020204" charset="0"/>
              </a:rPr>
              <a:t>answers questions </a:t>
            </a:r>
            <a:r>
              <a:rPr lang="en-US" sz="2000" dirty="0">
                <a:latin typeface="Public Sans" panose="020B0604020202020204" charset="0"/>
              </a:rPr>
              <a:t>about </a:t>
            </a:r>
            <a:r>
              <a:rPr lang="en-US" sz="2000" b="1" dirty="0">
                <a:latin typeface="Public Sans" panose="020B0604020202020204" charset="0"/>
              </a:rPr>
              <a:t>documents</a:t>
            </a:r>
            <a:r>
              <a:rPr lang="en-US" sz="2000" dirty="0">
                <a:latin typeface="Public Sans" panose="020B0604020202020204" charset="0"/>
              </a:rPr>
              <a:t>, </a:t>
            </a:r>
            <a:r>
              <a:rPr lang="en-US" sz="2000" b="1" dirty="0">
                <a:latin typeface="Public Sans" panose="020B0604020202020204" charset="0"/>
              </a:rPr>
              <a:t>regulations</a:t>
            </a:r>
            <a:r>
              <a:rPr lang="en-US" sz="2000" dirty="0">
                <a:latin typeface="Public Sans" panose="020B0604020202020204" charset="0"/>
              </a:rPr>
              <a:t>, </a:t>
            </a:r>
            <a:r>
              <a:rPr lang="en-US" sz="2000" b="1" dirty="0">
                <a:latin typeface="Public Sans" panose="020B0604020202020204" charset="0"/>
              </a:rPr>
              <a:t>policies</a:t>
            </a:r>
            <a:r>
              <a:rPr lang="en-US" sz="2000" dirty="0">
                <a:latin typeface="Public Sans" panose="020B0604020202020204" charset="0"/>
              </a:rPr>
              <a:t>, and other information contained in DT2’s intranet.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35E85BB-B91A-317C-D34F-E51C84D4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4477847"/>
            <a:ext cx="4694844" cy="4970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0">
            <a:extLst>
              <a:ext uri="{FF2B5EF4-FFF2-40B4-BE49-F238E27FC236}">
                <a16:creationId xmlns:a16="http://schemas.microsoft.com/office/drawing/2014/main" id="{1C811BE4-6D88-6D85-D817-2611D3B4FF26}"/>
              </a:ext>
            </a:extLst>
          </p:cNvPr>
          <p:cNvSpPr txBox="1"/>
          <p:nvPr/>
        </p:nvSpPr>
        <p:spPr>
          <a:xfrm>
            <a:off x="6135087" y="6929781"/>
            <a:ext cx="10936448" cy="12938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It can help you find forms, procedures, manuals, corporate contacts, and much more, providing quick and relevant responses.</a:t>
            </a:r>
          </a:p>
          <a:p>
            <a:pPr marL="12700" algn="just">
              <a:spcBef>
                <a:spcPts val="100"/>
              </a:spcBef>
            </a:pPr>
            <a:r>
              <a:rPr lang="en-US" sz="2000" dirty="0">
                <a:latin typeface="Public Sans" panose="020B0604020202020204" charset="0"/>
              </a:rPr>
              <a:t>For every answer, </a:t>
            </a:r>
            <a:r>
              <a:rPr lang="en-US" sz="2000" u="sng" dirty="0">
                <a:latin typeface="Public Sans" panose="020B0604020202020204" charset="0"/>
              </a:rPr>
              <a:t>HR Assistant clearly indicates the intranet page or document from which the information was retrieved, so you can always verify it at the source</a:t>
            </a:r>
            <a:r>
              <a:rPr lang="en-US" sz="2000" dirty="0">
                <a:latin typeface="Public Sans" panose="020B0604020202020204" charset="0"/>
              </a:rPr>
              <a:t>.</a:t>
            </a:r>
            <a:endParaRPr lang="it-IT" sz="2000" dirty="0">
              <a:latin typeface="Public Sans" panose="020B0604020202020204" charset="0"/>
            </a:endParaRPr>
          </a:p>
        </p:txBody>
      </p:sp>
      <p:pic>
        <p:nvPicPr>
          <p:cNvPr id="1029" name="Picture 5" descr="Copilot Studio Integrated with Microsoft Teams for Efficient Communication  - Magenium">
            <a:extLst>
              <a:ext uri="{FF2B5EF4-FFF2-40B4-BE49-F238E27FC236}">
                <a16:creationId xmlns:a16="http://schemas.microsoft.com/office/drawing/2014/main" id="{30354D92-0957-7A65-0CAB-F960CEC17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927" y="1866900"/>
            <a:ext cx="44100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446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83CA1-3572-4B7D-C505-066825D5C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8217655-EA39-F41C-9A05-413DA31814A7}"/>
              </a:ext>
            </a:extLst>
          </p:cNvPr>
          <p:cNvSpPr/>
          <p:nvPr/>
        </p:nvSpPr>
        <p:spPr>
          <a:xfrm>
            <a:off x="0" y="-1145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F599872-15A7-7C09-12DB-2AF0554E6443}"/>
              </a:ext>
            </a:extLst>
          </p:cNvPr>
          <p:cNvGrpSpPr/>
          <p:nvPr/>
        </p:nvGrpSpPr>
        <p:grpSpPr>
          <a:xfrm>
            <a:off x="14564053" y="-1516944"/>
            <a:ext cx="5390494" cy="3022119"/>
            <a:chOff x="0" y="-52990"/>
            <a:chExt cx="7187325" cy="4029492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F43B891F-E817-A039-EE03-7F8E32A46E6A}"/>
                </a:ext>
              </a:extLst>
            </p:cNvPr>
            <p:cNvGrpSpPr/>
            <p:nvPr/>
          </p:nvGrpSpPr>
          <p:grpSpPr>
            <a:xfrm rot="-10800000">
              <a:off x="0" y="-52990"/>
              <a:ext cx="7187325" cy="3646545"/>
              <a:chOff x="0" y="-57150"/>
              <a:chExt cx="1239720" cy="628982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DBF98957-61FE-760D-B562-C511DA5669B4}"/>
                  </a:ext>
                </a:extLst>
              </p:cNvPr>
              <p:cNvSpPr/>
              <p:nvPr/>
            </p:nvSpPr>
            <p:spPr>
              <a:xfrm>
                <a:off x="0" y="914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2F8EDD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TextBox 8">
                <a:extLst>
                  <a:ext uri="{FF2B5EF4-FFF2-40B4-BE49-F238E27FC236}">
                    <a16:creationId xmlns:a16="http://schemas.microsoft.com/office/drawing/2014/main" id="{1A3FEA8F-8988-D003-5D59-6CC6BB4E6921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9" name="Group 9">
              <a:extLst>
                <a:ext uri="{FF2B5EF4-FFF2-40B4-BE49-F238E27FC236}">
                  <a16:creationId xmlns:a16="http://schemas.microsoft.com/office/drawing/2014/main" id="{DABB6B3D-B648-EBBB-5D96-E575F0B7EA64}"/>
                </a:ext>
              </a:extLst>
            </p:cNvPr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0" name="Freeform 10">
                <a:extLst>
                  <a:ext uri="{FF2B5EF4-FFF2-40B4-BE49-F238E27FC236}">
                    <a16:creationId xmlns:a16="http://schemas.microsoft.com/office/drawing/2014/main" id="{1216D69C-2C57-88E7-BD2D-8A728390FD1D}"/>
                  </a:ext>
                </a:extLst>
              </p:cNvPr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TextBox 11">
                <a:extLst>
                  <a:ext uri="{FF2B5EF4-FFF2-40B4-BE49-F238E27FC236}">
                    <a16:creationId xmlns:a16="http://schemas.microsoft.com/office/drawing/2014/main" id="{84589A3D-6ADE-5ACC-89BB-665D299CA133}"/>
                  </a:ext>
                </a:extLst>
              </p:cNvPr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24A850E4-E462-E93B-F746-CE2DC2EB6EF9}"/>
              </a:ext>
            </a:extLst>
          </p:cNvPr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A4D3C39-1263-C0BE-49AA-663AFC61F525}"/>
                </a:ext>
              </a:extLst>
            </p:cNvPr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F2C16430-9E49-1935-6510-2E519E489C31}"/>
                </a:ext>
              </a:extLst>
            </p:cNvPr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907B4FC8-2BD4-CAEA-A72F-C29AA40FE419}"/>
              </a:ext>
            </a:extLst>
          </p:cNvPr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347019A-08AA-11A4-BD4E-076085CF977B}"/>
                </a:ext>
              </a:extLst>
            </p:cNvPr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09225A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45632A7-AB0A-00E8-2C67-11C10E90E2B0}"/>
                </a:ext>
              </a:extLst>
            </p:cNvPr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10269CEA-7CC8-A167-BCEE-516E85488910}"/>
              </a:ext>
            </a:extLst>
          </p:cNvPr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F58EBAE-FEC7-EF1F-7F12-46DDEE216AE8}"/>
                </a:ext>
              </a:extLst>
            </p:cNvPr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 dirty="0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81EDF133-1C7D-D9EB-916D-B050C63C74B2}"/>
                </a:ext>
              </a:extLst>
            </p:cNvPr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>
            <a:extLst>
              <a:ext uri="{FF2B5EF4-FFF2-40B4-BE49-F238E27FC236}">
                <a16:creationId xmlns:a16="http://schemas.microsoft.com/office/drawing/2014/main" id="{A007E398-8002-B923-6C88-5CC1DE12B1FA}"/>
              </a:ext>
            </a:extLst>
          </p:cNvPr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EC6FF504-5113-578C-6ADB-6FA7E52D8439}"/>
              </a:ext>
            </a:extLst>
          </p:cNvPr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94B23562-0E60-6352-AC53-083E684D0DEE}"/>
              </a:ext>
            </a:extLst>
          </p:cNvPr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EABB076-157E-E691-1FB2-916703840108}"/>
              </a:ext>
            </a:extLst>
          </p:cNvPr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1E50FBC3-F090-08CE-6928-F5960BAA671D}"/>
              </a:ext>
            </a:extLst>
          </p:cNvPr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504A93B6-A1FA-C8E4-6C56-EF672F8DFF30}"/>
              </a:ext>
            </a:extLst>
          </p:cNvPr>
          <p:cNvSpPr txBox="1"/>
          <p:nvPr/>
        </p:nvSpPr>
        <p:spPr>
          <a:xfrm>
            <a:off x="1244600" y="1161733"/>
            <a:ext cx="8610229" cy="1017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Our Partners</a:t>
            </a:r>
          </a:p>
        </p:txBody>
      </p:sp>
      <p:sp>
        <p:nvSpPr>
          <p:cNvPr id="58" name="TextBox 46">
            <a:extLst>
              <a:ext uri="{FF2B5EF4-FFF2-40B4-BE49-F238E27FC236}">
                <a16:creationId xmlns:a16="http://schemas.microsoft.com/office/drawing/2014/main" id="{1749AC38-BA12-0ADF-2EB1-CEBF136FCCB0}"/>
              </a:ext>
            </a:extLst>
          </p:cNvPr>
          <p:cNvSpPr txBox="1"/>
          <p:nvPr/>
        </p:nvSpPr>
        <p:spPr>
          <a:xfrm>
            <a:off x="1244600" y="2544286"/>
            <a:ext cx="15798800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>
                <a:latin typeface="Public Sans" panose="020B0604020202020204" charset="0"/>
              </a:rPr>
              <a:t>We have built strong partnerships with leading market players, united by a shared commitment to innovation and continuous improvement.</a:t>
            </a:r>
            <a:endParaRPr lang="it-IT" sz="2400" dirty="0">
              <a:latin typeface="Public Sans" panose="020B0604020202020204" charset="0"/>
            </a:endParaRPr>
          </a:p>
        </p:txBody>
      </p:sp>
      <p:pic>
        <p:nvPicPr>
          <p:cNvPr id="55" name="Immagine 54">
            <a:hlinkClick r:id="rId11"/>
            <a:extLst>
              <a:ext uri="{FF2B5EF4-FFF2-40B4-BE49-F238E27FC236}">
                <a16:creationId xmlns:a16="http://schemas.microsoft.com/office/drawing/2014/main" id="{57B85294-7AC8-8EE3-781C-E2795251C4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0800" y="6047353"/>
            <a:ext cx="1875688" cy="797944"/>
          </a:xfrm>
          <a:prstGeom prst="rect">
            <a:avLst/>
          </a:prstGeom>
        </p:spPr>
      </p:pic>
      <p:pic>
        <p:nvPicPr>
          <p:cNvPr id="56" name="Picture 2" descr="CCH Tagetik | element61">
            <a:hlinkClick r:id="rId13"/>
            <a:extLst>
              <a:ext uri="{FF2B5EF4-FFF2-40B4-BE49-F238E27FC236}">
                <a16:creationId xmlns:a16="http://schemas.microsoft.com/office/drawing/2014/main" id="{AE760655-F51B-5F36-91A3-27A0F379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21" y="6196674"/>
            <a:ext cx="4509910" cy="43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magine 59" descr="Immagine che contiene Elementi grafici, logo, design, schermata&#10;&#10;Descrizione generata automaticamente">
            <a:extLst>
              <a:ext uri="{FF2B5EF4-FFF2-40B4-BE49-F238E27FC236}">
                <a16:creationId xmlns:a16="http://schemas.microsoft.com/office/drawing/2014/main" id="{230132CF-FF34-9274-B1E8-4749A8290D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119" y="5630947"/>
            <a:ext cx="2982912" cy="1566029"/>
          </a:xfrm>
          <a:prstGeom prst="rect">
            <a:avLst/>
          </a:prstGeom>
        </p:spPr>
      </p:pic>
      <p:pic>
        <p:nvPicPr>
          <p:cNvPr id="61" name="Immagine 60" descr="Immagine che contiene Carattere, Elementi grafici, Blu elettrico, logo&#10;&#10;Descrizione generata automaticamente">
            <a:extLst>
              <a:ext uri="{FF2B5EF4-FFF2-40B4-BE49-F238E27FC236}">
                <a16:creationId xmlns:a16="http://schemas.microsoft.com/office/drawing/2014/main" id="{8A2606D8-62C5-D50B-1A53-B5A3A3DF90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33" y="7932175"/>
            <a:ext cx="3300667" cy="423586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9C2A2923-2226-D26F-892F-FDAAE3D06A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9985" y="7645951"/>
            <a:ext cx="1994519" cy="864997"/>
          </a:xfrm>
          <a:prstGeom prst="rect">
            <a:avLst/>
          </a:prstGeom>
        </p:spPr>
      </p:pic>
      <p:pic>
        <p:nvPicPr>
          <p:cNvPr id="63" name="Elemento grafico 62">
            <a:extLst>
              <a:ext uri="{FF2B5EF4-FFF2-40B4-BE49-F238E27FC236}">
                <a16:creationId xmlns:a16="http://schemas.microsoft.com/office/drawing/2014/main" id="{D802D098-3EED-A19B-C9CB-45A580FB2D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3646998" y="7742714"/>
            <a:ext cx="2101200" cy="840480"/>
          </a:xfrm>
          <a:prstGeom prst="rect">
            <a:avLst/>
          </a:prstGeom>
        </p:spPr>
      </p:pic>
      <p:pic>
        <p:nvPicPr>
          <p:cNvPr id="64" name="Immagine 63" descr="Immagine che contiene testo, schermata, Carattere, Rettangolo&#10;&#10;Descrizione generata automaticamente">
            <a:extLst>
              <a:ext uri="{FF2B5EF4-FFF2-40B4-BE49-F238E27FC236}">
                <a16:creationId xmlns:a16="http://schemas.microsoft.com/office/drawing/2014/main" id="{F373434E-CC5B-F0D7-3912-016130FC5B5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837" y="3807243"/>
            <a:ext cx="2697124" cy="1649822"/>
          </a:xfrm>
          <a:prstGeom prst="rect">
            <a:avLst/>
          </a:prstGeom>
        </p:spPr>
      </p:pic>
      <p:pic>
        <p:nvPicPr>
          <p:cNvPr id="65" name="Immagine 6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79DD852C-E7AD-55FF-217B-AD1B3BBE47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637" y="3811035"/>
            <a:ext cx="2677561" cy="1642238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CD038B9E-A288-5346-5F2F-8E1A06F598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6196" y="4004664"/>
            <a:ext cx="4196135" cy="1254979"/>
          </a:xfrm>
          <a:prstGeom prst="rect">
            <a:avLst/>
          </a:prstGeom>
        </p:spPr>
      </p:pic>
      <p:pic>
        <p:nvPicPr>
          <p:cNvPr id="68" name="Immagine 67" descr="Immagine che contiene Carattere, Elementi grafici, grafica, logo&#10;&#10;Il contenuto generato dall'IA potrebbe non essere corretto.">
            <a:extLst>
              <a:ext uri="{FF2B5EF4-FFF2-40B4-BE49-F238E27FC236}">
                <a16:creationId xmlns:a16="http://schemas.microsoft.com/office/drawing/2014/main" id="{1ED950F0-4A0A-BA17-5DD7-AA75E2E1AF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50" y="7707992"/>
            <a:ext cx="3794869" cy="908693"/>
          </a:xfrm>
          <a:prstGeom prst="rect">
            <a:avLst/>
          </a:prstGeom>
        </p:spPr>
      </p:pic>
      <p:sp>
        <p:nvSpPr>
          <p:cNvPr id="3" name="Freeform 41">
            <a:extLst>
              <a:ext uri="{FF2B5EF4-FFF2-40B4-BE49-F238E27FC236}">
                <a16:creationId xmlns:a16="http://schemas.microsoft.com/office/drawing/2014/main" id="{5E6A7F95-F880-A8ED-C12D-F99ADC0900E3}"/>
              </a:ext>
            </a:extLst>
          </p:cNvPr>
          <p:cNvSpPr/>
          <p:nvPr/>
        </p:nvSpPr>
        <p:spPr>
          <a:xfrm>
            <a:off x="15516617" y="906803"/>
            <a:ext cx="1034301" cy="1116826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3859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9554503" y="5450167"/>
            <a:ext cx="11712292" cy="9739632"/>
            <a:chOff x="0" y="0"/>
            <a:chExt cx="676659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6659" cy="562692"/>
            </a:xfrm>
            <a:custGeom>
              <a:avLst/>
              <a:gdLst/>
              <a:ahLst/>
              <a:cxnLst/>
              <a:rect l="l" t="t" r="r" b="b"/>
              <a:pathLst>
                <a:path w="676659" h="562692">
                  <a:moveTo>
                    <a:pt x="676659" y="281346"/>
                  </a:moveTo>
                  <a:lnTo>
                    <a:pt x="473459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473459" y="0"/>
                  </a:lnTo>
                  <a:lnTo>
                    <a:pt x="676659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448059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17453" y="-993826"/>
            <a:ext cx="18316223" cy="10516055"/>
            <a:chOff x="0" y="0"/>
            <a:chExt cx="492556" cy="2827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2556" cy="282796"/>
            </a:xfrm>
            <a:custGeom>
              <a:avLst/>
              <a:gdLst/>
              <a:ahLst/>
              <a:cxnLst/>
              <a:rect l="l" t="t" r="r" b="b"/>
              <a:pathLst>
                <a:path w="492556" h="282796">
                  <a:moveTo>
                    <a:pt x="203200" y="282796"/>
                  </a:moveTo>
                  <a:lnTo>
                    <a:pt x="289356" y="282796"/>
                  </a:lnTo>
                  <a:lnTo>
                    <a:pt x="492556" y="0"/>
                  </a:lnTo>
                  <a:lnTo>
                    <a:pt x="0" y="0"/>
                  </a:lnTo>
                  <a:lnTo>
                    <a:pt x="203200" y="282796"/>
                  </a:lnTo>
                  <a:close/>
                </a:path>
              </a:pathLst>
            </a:custGeom>
            <a:solidFill>
              <a:srgbClr val="2F8ED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-57150"/>
              <a:ext cx="238556" cy="3399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9173724" y="906256"/>
            <a:ext cx="8548199" cy="9278914"/>
          </a:xfrm>
          <a:custGeom>
            <a:avLst/>
            <a:gdLst/>
            <a:ahLst/>
            <a:cxnLst/>
            <a:rect l="l" t="t" r="r" b="b"/>
            <a:pathLst>
              <a:path w="8548199" h="9278914">
                <a:moveTo>
                  <a:pt x="0" y="0"/>
                </a:moveTo>
                <a:lnTo>
                  <a:pt x="8548200" y="0"/>
                </a:lnTo>
                <a:lnTo>
                  <a:pt x="8548200" y="9278913"/>
                </a:lnTo>
                <a:lnTo>
                  <a:pt x="0" y="9278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9144000" y="1412210"/>
            <a:ext cx="8607648" cy="7462580"/>
            <a:chOff x="0" y="0"/>
            <a:chExt cx="727368" cy="6306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14941" r="-14941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08385" y="8737609"/>
            <a:ext cx="529680" cy="527032"/>
          </a:xfrm>
          <a:custGeom>
            <a:avLst/>
            <a:gdLst/>
            <a:ahLst/>
            <a:cxnLst/>
            <a:rect l="l" t="t" r="r" b="b"/>
            <a:pathLst>
              <a:path w="529680" h="527032">
                <a:moveTo>
                  <a:pt x="0" y="0"/>
                </a:moveTo>
                <a:lnTo>
                  <a:pt x="529680" y="0"/>
                </a:lnTo>
                <a:lnTo>
                  <a:pt x="529680" y="527032"/>
                </a:lnTo>
                <a:lnTo>
                  <a:pt x="0" y="52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Freeform 13"/>
          <p:cNvSpPr/>
          <p:nvPr/>
        </p:nvSpPr>
        <p:spPr>
          <a:xfrm rot="5400000">
            <a:off x="-1086039" y="5884337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4" name="Freeform 14"/>
          <p:cNvSpPr/>
          <p:nvPr/>
        </p:nvSpPr>
        <p:spPr>
          <a:xfrm rot="5400000">
            <a:off x="16166910" y="1151200"/>
            <a:ext cx="2270840" cy="899810"/>
          </a:xfrm>
          <a:custGeom>
            <a:avLst/>
            <a:gdLst/>
            <a:ahLst/>
            <a:cxnLst/>
            <a:rect l="l" t="t" r="r" b="b"/>
            <a:pathLst>
              <a:path w="2270840" h="899810">
                <a:moveTo>
                  <a:pt x="0" y="0"/>
                </a:moveTo>
                <a:lnTo>
                  <a:pt x="2270840" y="0"/>
                </a:lnTo>
                <a:lnTo>
                  <a:pt x="2270840" y="899811"/>
                </a:lnTo>
                <a:lnTo>
                  <a:pt x="0" y="899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Freeform 15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6" name="Freeform 16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7" name="Freeform 17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>
            <a:off x="7982626" y="6229539"/>
            <a:ext cx="3559716" cy="1294847"/>
          </a:xfrm>
          <a:custGeom>
            <a:avLst/>
            <a:gdLst/>
            <a:ahLst/>
            <a:cxnLst/>
            <a:rect l="l" t="t" r="r" b="b"/>
            <a:pathLst>
              <a:path w="3559716" h="1294847">
                <a:moveTo>
                  <a:pt x="0" y="0"/>
                </a:moveTo>
                <a:lnTo>
                  <a:pt x="3559716" y="0"/>
                </a:lnTo>
                <a:lnTo>
                  <a:pt x="3559716" y="1294847"/>
                </a:lnTo>
                <a:lnTo>
                  <a:pt x="0" y="12948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9296400" y="-1190948"/>
            <a:ext cx="5956381" cy="2792054"/>
          </a:xfrm>
          <a:custGeom>
            <a:avLst/>
            <a:gdLst/>
            <a:ahLst/>
            <a:cxnLst/>
            <a:rect l="l" t="t" r="r" b="b"/>
            <a:pathLst>
              <a:path w="5956381" h="2792054">
                <a:moveTo>
                  <a:pt x="0" y="0"/>
                </a:moveTo>
                <a:lnTo>
                  <a:pt x="5956381" y="0"/>
                </a:lnTo>
                <a:lnTo>
                  <a:pt x="5956381" y="2792053"/>
                </a:lnTo>
                <a:lnTo>
                  <a:pt x="0" y="279205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25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TextBox 21"/>
          <p:cNvSpPr txBox="1"/>
          <p:nvPr/>
        </p:nvSpPr>
        <p:spPr>
          <a:xfrm>
            <a:off x="1258175" y="4416602"/>
            <a:ext cx="6972853" cy="299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91"/>
              </a:lnSpc>
            </a:pPr>
            <a:r>
              <a:rPr lang="en-US" sz="11039">
                <a:solidFill>
                  <a:srgbClr val="1D1A1B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1204770"/>
            <a:ext cx="2531944" cy="2733961"/>
          </a:xfrm>
          <a:custGeom>
            <a:avLst/>
            <a:gdLst/>
            <a:ahLst/>
            <a:cxnLst/>
            <a:rect l="l" t="t" r="r" b="b"/>
            <a:pathLst>
              <a:path w="2531944" h="2733961">
                <a:moveTo>
                  <a:pt x="0" y="0"/>
                </a:moveTo>
                <a:lnTo>
                  <a:pt x="2531944" y="0"/>
                </a:lnTo>
                <a:lnTo>
                  <a:pt x="2531944" y="2733960"/>
                </a:lnTo>
                <a:lnTo>
                  <a:pt x="0" y="273396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0119133"/>
            <a:chOff x="0" y="0"/>
            <a:chExt cx="786013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49400" y="8289423"/>
            <a:ext cx="5997461" cy="1800920"/>
          </a:xfrm>
          <a:custGeom>
            <a:avLst/>
            <a:gdLst/>
            <a:ahLst/>
            <a:cxnLst/>
            <a:rect l="l" t="t" r="r" b="b"/>
            <a:pathLst>
              <a:path w="5997461" h="1800920">
                <a:moveTo>
                  <a:pt x="5997461" y="0"/>
                </a:moveTo>
                <a:lnTo>
                  <a:pt x="0" y="0"/>
                </a:lnTo>
                <a:lnTo>
                  <a:pt x="0" y="1800920"/>
                </a:lnTo>
                <a:lnTo>
                  <a:pt x="5997461" y="1800920"/>
                </a:lnTo>
                <a:lnTo>
                  <a:pt x="59974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1676398" y="1322286"/>
            <a:ext cx="9118598" cy="7642428"/>
            <a:chOff x="0" y="0"/>
            <a:chExt cx="558451" cy="4680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8451" cy="468046"/>
            </a:xfrm>
            <a:custGeom>
              <a:avLst/>
              <a:gdLst/>
              <a:ahLst/>
              <a:cxnLst/>
              <a:rect l="l" t="t" r="r" b="b"/>
              <a:pathLst>
                <a:path w="558451" h="468046">
                  <a:moveTo>
                    <a:pt x="355251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558451" y="468046"/>
                  </a:lnTo>
                  <a:lnTo>
                    <a:pt x="355251" y="0"/>
                  </a:lnTo>
                  <a:close/>
                </a:path>
              </a:pathLst>
            </a:custGeom>
            <a:blipFill>
              <a:blip r:embed="rId5"/>
              <a:stretch>
                <a:fillRect t="-29543" b="-2954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AutoShape 27"/>
          <p:cNvSpPr/>
          <p:nvPr/>
        </p:nvSpPr>
        <p:spPr>
          <a:xfrm>
            <a:off x="8104010" y="6726582"/>
            <a:ext cx="773089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>
            <a:off x="8073802" y="7003453"/>
            <a:ext cx="8071797" cy="1458820"/>
          </a:xfrm>
          <a:custGeom>
            <a:avLst/>
            <a:gdLst/>
            <a:ahLst/>
            <a:cxnLst/>
            <a:rect l="l" t="t" r="r" b="b"/>
            <a:pathLst>
              <a:path w="8071797" h="1458820">
                <a:moveTo>
                  <a:pt x="0" y="0"/>
                </a:moveTo>
                <a:lnTo>
                  <a:pt x="8071797" y="0"/>
                </a:lnTo>
                <a:lnTo>
                  <a:pt x="8071797" y="1458821"/>
                </a:lnTo>
                <a:lnTo>
                  <a:pt x="0" y="145882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r="-29093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9" name="TextBox 29"/>
          <p:cNvSpPr txBox="1"/>
          <p:nvPr/>
        </p:nvSpPr>
        <p:spPr>
          <a:xfrm>
            <a:off x="8216900" y="1209931"/>
            <a:ext cx="6972300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Company profile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104010" y="2755097"/>
            <a:ext cx="8664798" cy="3658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DT2 </a:t>
            </a:r>
            <a:r>
              <a:rPr lang="en-US" sz="23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is a management consulting and system integration company that offers information technology solutions and services to large and medium-sized enterprises and public administrations through the most advanced technological tools and the application of the latest business management models.</a:t>
            </a:r>
          </a:p>
          <a:p>
            <a:pPr algn="l">
              <a:lnSpc>
                <a:spcPts val="3220"/>
              </a:lnSpc>
            </a:pPr>
            <a:endParaRPr lang="en-US" sz="2300" dirty="0">
              <a:solidFill>
                <a:srgbClr val="1D1A1B"/>
              </a:solidFill>
              <a:latin typeface="Public Sans"/>
              <a:ea typeface="Public Sans"/>
              <a:cs typeface="Public Sans"/>
              <a:sym typeface="Public Sans"/>
            </a:endParaRPr>
          </a:p>
          <a:p>
            <a:pPr algn="l">
              <a:lnSpc>
                <a:spcPts val="3220"/>
              </a:lnSpc>
            </a:pPr>
            <a:r>
              <a:rPr lang="en-US" sz="23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 innovative SME with over 90% of its employees holding degrees, focused on the areas of analytics, CRM and management control.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73802" y="8637270"/>
            <a:ext cx="7761107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Management system compliant with ISO 9001, ISO 14001, ISO 45001 and UNI/PdR 125:2022</a:t>
            </a:r>
          </a:p>
        </p:txBody>
      </p:sp>
      <p:sp>
        <p:nvSpPr>
          <p:cNvPr id="32" name="Freeform 32"/>
          <p:cNvSpPr/>
          <p:nvPr/>
        </p:nvSpPr>
        <p:spPr>
          <a:xfrm>
            <a:off x="568823" y="8869071"/>
            <a:ext cx="919754" cy="993139"/>
          </a:xfrm>
          <a:custGeom>
            <a:avLst/>
            <a:gdLst/>
            <a:ahLst/>
            <a:cxnLst/>
            <a:rect l="l" t="t" r="r" b="b"/>
            <a:pathLst>
              <a:path w="919754" h="993139">
                <a:moveTo>
                  <a:pt x="0" y="0"/>
                </a:moveTo>
                <a:lnTo>
                  <a:pt x="919754" y="0"/>
                </a:lnTo>
                <a:lnTo>
                  <a:pt x="919754" y="993139"/>
                </a:lnTo>
                <a:lnTo>
                  <a:pt x="0" y="99313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14183347" y="-1362592"/>
            <a:ext cx="5119583" cy="2446670"/>
            <a:chOff x="0" y="0"/>
            <a:chExt cx="1177416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11533067" y="-624938"/>
            <a:ext cx="5726233" cy="1198000"/>
            <a:chOff x="0" y="0"/>
            <a:chExt cx="3054608" cy="6390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54608" cy="639062"/>
            </a:xfrm>
            <a:custGeom>
              <a:avLst/>
              <a:gdLst/>
              <a:ahLst/>
              <a:cxnLst/>
              <a:rect l="l" t="t" r="r" b="b"/>
              <a:pathLst>
                <a:path w="3054608" h="639062">
                  <a:moveTo>
                    <a:pt x="3054608" y="319531"/>
                  </a:moveTo>
                  <a:lnTo>
                    <a:pt x="285140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851408" y="0"/>
                  </a:lnTo>
                  <a:lnTo>
                    <a:pt x="3054608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282600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-673113" y="9251081"/>
            <a:ext cx="8799130" cy="2446670"/>
            <a:chOff x="0" y="0"/>
            <a:chExt cx="2023648" cy="5626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23648" cy="562692"/>
            </a:xfrm>
            <a:custGeom>
              <a:avLst/>
              <a:gdLst/>
              <a:ahLst/>
              <a:cxnLst/>
              <a:rect l="l" t="t" r="r" b="b"/>
              <a:pathLst>
                <a:path w="2023648" h="562692">
                  <a:moveTo>
                    <a:pt x="2023648" y="281346"/>
                  </a:moveTo>
                  <a:lnTo>
                    <a:pt x="1820448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820448" y="0"/>
                  </a:lnTo>
                  <a:lnTo>
                    <a:pt x="2023648" y="281346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57150"/>
              <a:ext cx="1795048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09225A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991600" y="-5149742"/>
            <a:ext cx="14135211" cy="12930626"/>
            <a:chOff x="0" y="0"/>
            <a:chExt cx="786013" cy="7190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86013" cy="719030"/>
            </a:xfrm>
            <a:custGeom>
              <a:avLst/>
              <a:gdLst/>
              <a:ahLst/>
              <a:cxnLst/>
              <a:rect l="l" t="t" r="r" b="b"/>
              <a:pathLst>
                <a:path w="786013" h="719030">
                  <a:moveTo>
                    <a:pt x="786013" y="359515"/>
                  </a:moveTo>
                  <a:lnTo>
                    <a:pt x="582813" y="719030"/>
                  </a:lnTo>
                  <a:lnTo>
                    <a:pt x="203200" y="719030"/>
                  </a:lnTo>
                  <a:lnTo>
                    <a:pt x="0" y="359515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359515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557413" cy="77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073698" y="6639928"/>
            <a:ext cx="7610964" cy="5057823"/>
            <a:chOff x="0" y="0"/>
            <a:chExt cx="846733" cy="5626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-936887" y="178564"/>
            <a:ext cx="1336551" cy="905513"/>
          </a:xfrm>
          <a:custGeom>
            <a:avLst/>
            <a:gdLst/>
            <a:ahLst/>
            <a:cxnLst/>
            <a:rect l="l" t="t" r="r" b="b"/>
            <a:pathLst>
              <a:path w="1336551" h="905513">
                <a:moveTo>
                  <a:pt x="0" y="0"/>
                </a:moveTo>
                <a:lnTo>
                  <a:pt x="1336551" y="0"/>
                </a:lnTo>
                <a:lnTo>
                  <a:pt x="1336551" y="905514"/>
                </a:lnTo>
                <a:lnTo>
                  <a:pt x="0" y="9055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7083802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7942798" y="-341999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0145339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AutoShape 27"/>
          <p:cNvSpPr/>
          <p:nvPr/>
        </p:nvSpPr>
        <p:spPr>
          <a:xfrm>
            <a:off x="5642808" y="2125948"/>
            <a:ext cx="0" cy="157382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28" name="Group 28"/>
          <p:cNvGrpSpPr/>
          <p:nvPr/>
        </p:nvGrpSpPr>
        <p:grpSpPr>
          <a:xfrm>
            <a:off x="1599978" y="3126643"/>
            <a:ext cx="4589537" cy="5650595"/>
            <a:chOff x="0" y="0"/>
            <a:chExt cx="6119383" cy="7534127"/>
          </a:xfrm>
        </p:grpSpPr>
        <p:sp>
          <p:nvSpPr>
            <p:cNvPr id="29" name="Freeform 29"/>
            <p:cNvSpPr/>
            <p:nvPr/>
          </p:nvSpPr>
          <p:spPr>
            <a:xfrm>
              <a:off x="0" y="194537"/>
              <a:ext cx="6119383" cy="7339589"/>
            </a:xfrm>
            <a:custGeom>
              <a:avLst/>
              <a:gdLst/>
              <a:ahLst/>
              <a:cxnLst/>
              <a:rect l="l" t="t" r="r" b="b"/>
              <a:pathLst>
                <a:path w="6119383" h="7339589">
                  <a:moveTo>
                    <a:pt x="0" y="0"/>
                  </a:moveTo>
                  <a:lnTo>
                    <a:pt x="6119383" y="0"/>
                  </a:lnTo>
                  <a:lnTo>
                    <a:pt x="6119383" y="7339590"/>
                  </a:lnTo>
                  <a:lnTo>
                    <a:pt x="0" y="7339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775126" y="0"/>
              <a:ext cx="968921" cy="1448854"/>
            </a:xfrm>
            <a:custGeom>
              <a:avLst/>
              <a:gdLst/>
              <a:ahLst/>
              <a:cxnLst/>
              <a:rect l="l" t="t" r="r" b="b"/>
              <a:pathLst>
                <a:path w="968921" h="1448854">
                  <a:moveTo>
                    <a:pt x="0" y="0"/>
                  </a:moveTo>
                  <a:lnTo>
                    <a:pt x="968922" y="0"/>
                  </a:lnTo>
                  <a:lnTo>
                    <a:pt x="968922" y="1448854"/>
                  </a:lnTo>
                  <a:lnTo>
                    <a:pt x="0" y="1448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2441023" y="2598468"/>
              <a:ext cx="968921" cy="1448854"/>
            </a:xfrm>
            <a:custGeom>
              <a:avLst/>
              <a:gdLst/>
              <a:ahLst/>
              <a:cxnLst/>
              <a:rect l="l" t="t" r="r" b="b"/>
              <a:pathLst>
                <a:path w="968921" h="1448854">
                  <a:moveTo>
                    <a:pt x="0" y="0"/>
                  </a:moveTo>
                  <a:lnTo>
                    <a:pt x="968921" y="0"/>
                  </a:lnTo>
                  <a:lnTo>
                    <a:pt x="968921" y="1448854"/>
                  </a:lnTo>
                  <a:lnTo>
                    <a:pt x="0" y="1448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585584" y="4315468"/>
              <a:ext cx="968921" cy="1448854"/>
            </a:xfrm>
            <a:custGeom>
              <a:avLst/>
              <a:gdLst/>
              <a:ahLst/>
              <a:cxnLst/>
              <a:rect l="l" t="t" r="r" b="b"/>
              <a:pathLst>
                <a:path w="968921" h="1448854">
                  <a:moveTo>
                    <a:pt x="0" y="0"/>
                  </a:moveTo>
                  <a:lnTo>
                    <a:pt x="968921" y="0"/>
                  </a:lnTo>
                  <a:lnTo>
                    <a:pt x="968921" y="1448854"/>
                  </a:lnTo>
                  <a:lnTo>
                    <a:pt x="0" y="1448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5909508" y="2049748"/>
            <a:ext cx="2383541" cy="1708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55"/>
              </a:lnSpc>
            </a:pPr>
            <a:r>
              <a:rPr lang="en-US" sz="3253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ROME</a:t>
            </a:r>
          </a:p>
          <a:p>
            <a:pPr algn="just">
              <a:lnSpc>
                <a:spcPts val="4555"/>
              </a:lnSpc>
            </a:pPr>
            <a:r>
              <a:rPr lang="en-US" sz="3253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MILAN</a:t>
            </a:r>
          </a:p>
          <a:p>
            <a:pPr algn="just">
              <a:lnSpc>
                <a:spcPts val="4555"/>
              </a:lnSpc>
            </a:pPr>
            <a:r>
              <a:rPr lang="en-US" sz="3253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CAGLIARI</a:t>
            </a:r>
          </a:p>
        </p:txBody>
      </p:sp>
      <p:sp>
        <p:nvSpPr>
          <p:cNvPr id="34" name="Freeform 34"/>
          <p:cNvSpPr/>
          <p:nvPr/>
        </p:nvSpPr>
        <p:spPr>
          <a:xfrm rot="5400000">
            <a:off x="8130027" y="-265670"/>
            <a:ext cx="8961606" cy="9727659"/>
          </a:xfrm>
          <a:custGeom>
            <a:avLst/>
            <a:gdLst/>
            <a:ahLst/>
            <a:cxnLst/>
            <a:rect l="l" t="t" r="r" b="b"/>
            <a:pathLst>
              <a:path w="8961606" h="9727659">
                <a:moveTo>
                  <a:pt x="0" y="0"/>
                </a:moveTo>
                <a:lnTo>
                  <a:pt x="8961605" y="0"/>
                </a:lnTo>
                <a:lnTo>
                  <a:pt x="8961605" y="9727659"/>
                </a:lnTo>
                <a:lnTo>
                  <a:pt x="0" y="97276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5" name="Group 35"/>
          <p:cNvGrpSpPr/>
          <p:nvPr/>
        </p:nvGrpSpPr>
        <p:grpSpPr>
          <a:xfrm>
            <a:off x="8115737" y="440223"/>
            <a:ext cx="8001055" cy="6936682"/>
            <a:chOff x="0" y="0"/>
            <a:chExt cx="727368" cy="630606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20"/>
              <a:stretch>
                <a:fillRect l="-27064" r="-27064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37" name="Freeform 37"/>
          <p:cNvSpPr/>
          <p:nvPr/>
        </p:nvSpPr>
        <p:spPr>
          <a:xfrm rot="-5400000">
            <a:off x="11368677" y="4160606"/>
            <a:ext cx="6055014" cy="6572606"/>
          </a:xfrm>
          <a:custGeom>
            <a:avLst/>
            <a:gdLst/>
            <a:ahLst/>
            <a:cxnLst/>
            <a:rect l="l" t="t" r="r" b="b"/>
            <a:pathLst>
              <a:path w="6055014" h="6572606">
                <a:moveTo>
                  <a:pt x="0" y="0"/>
                </a:moveTo>
                <a:lnTo>
                  <a:pt x="6055013" y="0"/>
                </a:lnTo>
                <a:lnTo>
                  <a:pt x="6055013" y="6572606"/>
                </a:lnTo>
                <a:lnTo>
                  <a:pt x="0" y="65726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8" name="Group 38"/>
          <p:cNvGrpSpPr/>
          <p:nvPr/>
        </p:nvGrpSpPr>
        <p:grpSpPr>
          <a:xfrm>
            <a:off x="11192728" y="4899399"/>
            <a:ext cx="5345028" cy="4633984"/>
            <a:chOff x="0" y="0"/>
            <a:chExt cx="727368" cy="63060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21"/>
              <a:stretch>
                <a:fillRect l="-15063" r="-150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663439" y="1972822"/>
            <a:ext cx="4809413" cy="787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293"/>
              </a:lnSpc>
            </a:pPr>
            <a:r>
              <a:rPr lang="en-US" sz="5034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90 employees</a:t>
            </a:r>
          </a:p>
        </p:txBody>
      </p:sp>
      <p:sp>
        <p:nvSpPr>
          <p:cNvPr id="41" name="Freeform 41"/>
          <p:cNvSpPr/>
          <p:nvPr/>
        </p:nvSpPr>
        <p:spPr>
          <a:xfrm>
            <a:off x="897077" y="35866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3" y="0"/>
                </a:lnTo>
                <a:lnTo>
                  <a:pt x="1102913" y="1190910"/>
                </a:lnTo>
                <a:lnTo>
                  <a:pt x="0" y="119091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2930626"/>
            <a:chOff x="0" y="0"/>
            <a:chExt cx="786013" cy="7190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719030"/>
            </a:xfrm>
            <a:custGeom>
              <a:avLst/>
              <a:gdLst/>
              <a:ahLst/>
              <a:cxnLst/>
              <a:rect l="l" t="t" r="r" b="b"/>
              <a:pathLst>
                <a:path w="786013" h="719030">
                  <a:moveTo>
                    <a:pt x="786013" y="359515"/>
                  </a:moveTo>
                  <a:lnTo>
                    <a:pt x="582813" y="719030"/>
                  </a:lnTo>
                  <a:lnTo>
                    <a:pt x="203200" y="719030"/>
                  </a:lnTo>
                  <a:lnTo>
                    <a:pt x="0" y="359515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359515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776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028700" y="8090388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>
                <a:moveTo>
                  <a:pt x="6302261" y="0"/>
                </a:moveTo>
                <a:lnTo>
                  <a:pt x="0" y="0"/>
                </a:lnTo>
                <a:lnTo>
                  <a:pt x="0" y="1892446"/>
                </a:lnTo>
                <a:lnTo>
                  <a:pt x="6302261" y="1892446"/>
                </a:lnTo>
                <a:lnTo>
                  <a:pt x="63022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1" name="Group 11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7" name="Freeform 17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8" name="Freeform 18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9" name="Freeform 19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TextBox 25"/>
          <p:cNvSpPr txBox="1"/>
          <p:nvPr/>
        </p:nvSpPr>
        <p:spPr>
          <a:xfrm>
            <a:off x="7747000" y="4072255"/>
            <a:ext cx="8294853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02. Our services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216900" y="3121660"/>
            <a:ext cx="8349727" cy="586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5"/>
              </a:lnSpc>
            </a:pPr>
            <a:r>
              <a:rPr lang="en-US" sz="3700" b="1">
                <a:solidFill>
                  <a:srgbClr val="688D86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01. About us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-2306113" y="1322286"/>
            <a:ext cx="10086031" cy="7642428"/>
            <a:chOff x="0" y="0"/>
            <a:chExt cx="617700" cy="46804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17700" cy="468046"/>
            </a:xfrm>
            <a:custGeom>
              <a:avLst/>
              <a:gdLst/>
              <a:ahLst/>
              <a:cxnLst/>
              <a:rect l="l" t="t" r="r" b="b"/>
              <a:pathLst>
                <a:path w="617700" h="468046">
                  <a:moveTo>
                    <a:pt x="414500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617700" y="468046"/>
                  </a:lnTo>
                  <a:lnTo>
                    <a:pt x="414500" y="0"/>
                  </a:lnTo>
                  <a:close/>
                </a:path>
              </a:pathLst>
            </a:custGeom>
            <a:blipFill>
              <a:blip r:embed="rId19"/>
              <a:stretch>
                <a:fillRect l="-13729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9" name="Freeform 29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AutoShape 3"/>
          <p:cNvSpPr/>
          <p:nvPr/>
        </p:nvSpPr>
        <p:spPr>
          <a:xfrm flipV="1">
            <a:off x="4529983" y="4619496"/>
            <a:ext cx="0" cy="4726574"/>
          </a:xfrm>
          <a:prstGeom prst="line">
            <a:avLst/>
          </a:prstGeom>
          <a:ln w="9525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4" name="AutoShape 4"/>
          <p:cNvSpPr/>
          <p:nvPr/>
        </p:nvSpPr>
        <p:spPr>
          <a:xfrm flipV="1">
            <a:off x="8810080" y="4619496"/>
            <a:ext cx="0" cy="4726574"/>
          </a:xfrm>
          <a:prstGeom prst="line">
            <a:avLst/>
          </a:prstGeom>
          <a:ln w="9525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5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6" name="Group 6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-673113" y="9251081"/>
            <a:ext cx="5321313" cy="2446670"/>
            <a:chOff x="0" y="0"/>
            <a:chExt cx="1223810" cy="56269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23810" cy="562692"/>
            </a:xfrm>
            <a:custGeom>
              <a:avLst/>
              <a:gdLst/>
              <a:ahLst/>
              <a:cxnLst/>
              <a:rect l="l" t="t" r="r" b="b"/>
              <a:pathLst>
                <a:path w="1223810" h="562692">
                  <a:moveTo>
                    <a:pt x="1223810" y="281346"/>
                  </a:moveTo>
                  <a:lnTo>
                    <a:pt x="1020610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1020610" y="0"/>
                  </a:lnTo>
                  <a:lnTo>
                    <a:pt x="1223810" y="281346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4300" y="-57150"/>
              <a:ext cx="995210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-673113" y="8675100"/>
            <a:ext cx="2673102" cy="1151961"/>
            <a:chOff x="0" y="0"/>
            <a:chExt cx="1482931" cy="63906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82931" cy="639062"/>
            </a:xfrm>
            <a:custGeom>
              <a:avLst/>
              <a:gdLst/>
              <a:ahLst/>
              <a:cxnLst/>
              <a:rect l="l" t="t" r="r" b="b"/>
              <a:pathLst>
                <a:path w="1482931" h="639062">
                  <a:moveTo>
                    <a:pt x="1482931" y="319531"/>
                  </a:moveTo>
                  <a:lnTo>
                    <a:pt x="127973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1279731" y="0"/>
                  </a:lnTo>
                  <a:lnTo>
                    <a:pt x="1482931" y="319531"/>
                  </a:lnTo>
                  <a:close/>
                </a:path>
              </a:pathLst>
            </a:custGeom>
            <a:solidFill>
              <a:srgbClr val="09225A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4300" y="-57150"/>
              <a:ext cx="125433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50358" y="9762097"/>
            <a:ext cx="14808942" cy="1198000"/>
            <a:chOff x="0" y="0"/>
            <a:chExt cx="7899698" cy="63906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7899698" cy="639062"/>
            </a:xfrm>
            <a:custGeom>
              <a:avLst/>
              <a:gdLst/>
              <a:ahLst/>
              <a:cxnLst/>
              <a:rect l="l" t="t" r="r" b="b"/>
              <a:pathLst>
                <a:path w="7899698" h="639062">
                  <a:moveTo>
                    <a:pt x="7899698" y="319531"/>
                  </a:moveTo>
                  <a:lnTo>
                    <a:pt x="7696498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7696498" y="0"/>
                  </a:lnTo>
                  <a:lnTo>
                    <a:pt x="7899698" y="319531"/>
                  </a:lnTo>
                  <a:close/>
                </a:path>
              </a:pathLst>
            </a:custGeom>
            <a:solidFill>
              <a:srgbClr val="09225A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4300" y="-57150"/>
              <a:ext cx="7671098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-5400000">
            <a:off x="-1086039" y="3863443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7043400" y="-184885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3"/>
                </a:lnTo>
                <a:lnTo>
                  <a:pt x="0" y="3977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2952724" y="10076674"/>
            <a:ext cx="1529778" cy="397742"/>
          </a:xfrm>
          <a:custGeom>
            <a:avLst/>
            <a:gdLst/>
            <a:ahLst/>
            <a:cxnLst/>
            <a:rect l="l" t="t" r="r" b="b"/>
            <a:pathLst>
              <a:path w="1529778" h="397742">
                <a:moveTo>
                  <a:pt x="0" y="0"/>
                </a:moveTo>
                <a:lnTo>
                  <a:pt x="1529778" y="0"/>
                </a:lnTo>
                <a:lnTo>
                  <a:pt x="1529778" y="397742"/>
                </a:lnTo>
                <a:lnTo>
                  <a:pt x="0" y="3977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17808289" y="6000750"/>
            <a:ext cx="991473" cy="677919"/>
          </a:xfrm>
          <a:custGeom>
            <a:avLst/>
            <a:gdLst/>
            <a:ahLst/>
            <a:cxnLst/>
            <a:rect l="l" t="t" r="r" b="b"/>
            <a:pathLst>
              <a:path w="991473" h="677919">
                <a:moveTo>
                  <a:pt x="0" y="0"/>
                </a:moveTo>
                <a:lnTo>
                  <a:pt x="991473" y="0"/>
                </a:lnTo>
                <a:lnTo>
                  <a:pt x="991473" y="677919"/>
                </a:lnTo>
                <a:lnTo>
                  <a:pt x="0" y="6779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-1854200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1399076" y="9978798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7" name="Group 27"/>
          <p:cNvGrpSpPr/>
          <p:nvPr/>
        </p:nvGrpSpPr>
        <p:grpSpPr>
          <a:xfrm>
            <a:off x="986619" y="4286250"/>
            <a:ext cx="2810667" cy="2589327"/>
            <a:chOff x="0" y="0"/>
            <a:chExt cx="3747556" cy="3452436"/>
          </a:xfrm>
        </p:grpSpPr>
        <p:sp>
          <p:nvSpPr>
            <p:cNvPr id="28" name="Freeform 28"/>
            <p:cNvSpPr/>
            <p:nvPr/>
          </p:nvSpPr>
          <p:spPr>
            <a:xfrm rot="5400000">
              <a:off x="147560" y="-147560"/>
              <a:ext cx="3452436" cy="3747556"/>
            </a:xfrm>
            <a:custGeom>
              <a:avLst/>
              <a:gdLst/>
              <a:ahLst/>
              <a:cxnLst/>
              <a:rect l="l" t="t" r="r" b="b"/>
              <a:pathLst>
                <a:path w="3452436" h="3747556">
                  <a:moveTo>
                    <a:pt x="0" y="0"/>
                  </a:moveTo>
                  <a:lnTo>
                    <a:pt x="3452436" y="0"/>
                  </a:lnTo>
                  <a:lnTo>
                    <a:pt x="3452436" y="3747556"/>
                  </a:lnTo>
                  <a:lnTo>
                    <a:pt x="0" y="3747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335970" y="444328"/>
              <a:ext cx="2894639" cy="2487580"/>
              <a:chOff x="0" y="0"/>
              <a:chExt cx="812800" cy="6985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2" name="Freeform 32"/>
            <p:cNvSpPr/>
            <p:nvPr/>
          </p:nvSpPr>
          <p:spPr>
            <a:xfrm>
              <a:off x="1041074" y="929788"/>
              <a:ext cx="1484432" cy="1516661"/>
            </a:xfrm>
            <a:custGeom>
              <a:avLst/>
              <a:gdLst/>
              <a:ahLst/>
              <a:cxnLst/>
              <a:rect l="l" t="t" r="r" b="b"/>
              <a:pathLst>
                <a:path w="1484432" h="1516661">
                  <a:moveTo>
                    <a:pt x="0" y="0"/>
                  </a:moveTo>
                  <a:lnTo>
                    <a:pt x="1484431" y="0"/>
                  </a:lnTo>
                  <a:lnTo>
                    <a:pt x="1484431" y="1516660"/>
                  </a:lnTo>
                  <a:lnTo>
                    <a:pt x="0" y="1516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262681" y="4323142"/>
            <a:ext cx="2810667" cy="2589327"/>
            <a:chOff x="0" y="0"/>
            <a:chExt cx="3747556" cy="3452436"/>
          </a:xfrm>
        </p:grpSpPr>
        <p:sp>
          <p:nvSpPr>
            <p:cNvPr id="34" name="Freeform 34"/>
            <p:cNvSpPr/>
            <p:nvPr/>
          </p:nvSpPr>
          <p:spPr>
            <a:xfrm rot="5400000">
              <a:off x="147560" y="-147560"/>
              <a:ext cx="3452436" cy="3747556"/>
            </a:xfrm>
            <a:custGeom>
              <a:avLst/>
              <a:gdLst/>
              <a:ahLst/>
              <a:cxnLst/>
              <a:rect l="l" t="t" r="r" b="b"/>
              <a:pathLst>
                <a:path w="3452436" h="3747556">
                  <a:moveTo>
                    <a:pt x="0" y="0"/>
                  </a:moveTo>
                  <a:lnTo>
                    <a:pt x="3452436" y="0"/>
                  </a:lnTo>
                  <a:lnTo>
                    <a:pt x="3452436" y="3747556"/>
                  </a:lnTo>
                  <a:lnTo>
                    <a:pt x="0" y="3747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426459" y="444328"/>
              <a:ext cx="2894639" cy="2487580"/>
              <a:chOff x="0" y="0"/>
              <a:chExt cx="812800" cy="6985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1122369" y="943630"/>
              <a:ext cx="1502818" cy="1502818"/>
            </a:xfrm>
            <a:custGeom>
              <a:avLst/>
              <a:gdLst/>
              <a:ahLst/>
              <a:cxnLst/>
              <a:rect l="l" t="t" r="r" b="b"/>
              <a:pathLst>
                <a:path w="1502818" h="1502818">
                  <a:moveTo>
                    <a:pt x="0" y="0"/>
                  </a:moveTo>
                  <a:lnTo>
                    <a:pt x="1502818" y="0"/>
                  </a:lnTo>
                  <a:lnTo>
                    <a:pt x="1502818" y="1502818"/>
                  </a:lnTo>
                  <a:lnTo>
                    <a:pt x="0" y="1502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548267" y="4286250"/>
            <a:ext cx="2810667" cy="2589327"/>
            <a:chOff x="0" y="0"/>
            <a:chExt cx="3747556" cy="3452436"/>
          </a:xfrm>
        </p:grpSpPr>
        <p:sp>
          <p:nvSpPr>
            <p:cNvPr id="40" name="Freeform 40"/>
            <p:cNvSpPr/>
            <p:nvPr/>
          </p:nvSpPr>
          <p:spPr>
            <a:xfrm rot="5400000">
              <a:off x="147560" y="-147560"/>
              <a:ext cx="3452436" cy="3747556"/>
            </a:xfrm>
            <a:custGeom>
              <a:avLst/>
              <a:gdLst/>
              <a:ahLst/>
              <a:cxnLst/>
              <a:rect l="l" t="t" r="r" b="b"/>
              <a:pathLst>
                <a:path w="3452436" h="3747556">
                  <a:moveTo>
                    <a:pt x="0" y="0"/>
                  </a:moveTo>
                  <a:lnTo>
                    <a:pt x="3452436" y="0"/>
                  </a:lnTo>
                  <a:lnTo>
                    <a:pt x="3452436" y="3747556"/>
                  </a:lnTo>
                  <a:lnTo>
                    <a:pt x="0" y="3747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426459" y="444328"/>
              <a:ext cx="2894639" cy="2487580"/>
              <a:chOff x="0" y="0"/>
              <a:chExt cx="812800" cy="698500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812800" cy="6985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698500">
                    <a:moveTo>
                      <a:pt x="812800" y="349250"/>
                    </a:moveTo>
                    <a:lnTo>
                      <a:pt x="609600" y="698500"/>
                    </a:lnTo>
                    <a:lnTo>
                      <a:pt x="203200" y="698500"/>
                    </a:lnTo>
                    <a:lnTo>
                      <a:pt x="0" y="349250"/>
                    </a:lnTo>
                    <a:lnTo>
                      <a:pt x="203200" y="0"/>
                    </a:lnTo>
                    <a:lnTo>
                      <a:pt x="609600" y="0"/>
                    </a:lnTo>
                    <a:lnTo>
                      <a:pt x="812800" y="349250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114300" y="-57150"/>
                <a:ext cx="584200" cy="755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1133848" y="1045483"/>
              <a:ext cx="1479860" cy="1361471"/>
            </a:xfrm>
            <a:custGeom>
              <a:avLst/>
              <a:gdLst/>
              <a:ahLst/>
              <a:cxnLst/>
              <a:rect l="l" t="t" r="r" b="b"/>
              <a:pathLst>
                <a:path w="1479860" h="1361471">
                  <a:moveTo>
                    <a:pt x="0" y="0"/>
                  </a:moveTo>
                  <a:lnTo>
                    <a:pt x="1479860" y="0"/>
                  </a:lnTo>
                  <a:lnTo>
                    <a:pt x="1479860" y="1361471"/>
                  </a:lnTo>
                  <a:lnTo>
                    <a:pt x="0" y="13614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45" name="AutoShape 45"/>
          <p:cNvSpPr/>
          <p:nvPr/>
        </p:nvSpPr>
        <p:spPr>
          <a:xfrm flipV="1">
            <a:off x="13082107" y="4619496"/>
            <a:ext cx="0" cy="4726574"/>
          </a:xfrm>
          <a:prstGeom prst="line">
            <a:avLst/>
          </a:prstGeom>
          <a:ln w="9525" cap="flat">
            <a:solidFill>
              <a:srgbClr val="1D1A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grpSp>
        <p:nvGrpSpPr>
          <p:cNvPr id="46" name="Group 46"/>
          <p:cNvGrpSpPr/>
          <p:nvPr/>
        </p:nvGrpSpPr>
        <p:grpSpPr>
          <a:xfrm>
            <a:off x="13814804" y="4619496"/>
            <a:ext cx="2170979" cy="1865685"/>
            <a:chOff x="0" y="0"/>
            <a:chExt cx="812800" cy="6985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14300" y="-57150"/>
              <a:ext cx="5842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9" name="Freeform 49"/>
          <p:cNvSpPr/>
          <p:nvPr/>
        </p:nvSpPr>
        <p:spPr>
          <a:xfrm>
            <a:off x="14469074" y="5138311"/>
            <a:ext cx="862439" cy="862439"/>
          </a:xfrm>
          <a:custGeom>
            <a:avLst/>
            <a:gdLst/>
            <a:ahLst/>
            <a:cxnLst/>
            <a:rect l="l" t="t" r="r" b="b"/>
            <a:pathLst>
              <a:path w="862439" h="862439">
                <a:moveTo>
                  <a:pt x="0" y="0"/>
                </a:moveTo>
                <a:lnTo>
                  <a:pt x="862439" y="0"/>
                </a:lnTo>
                <a:lnTo>
                  <a:pt x="862439" y="862439"/>
                </a:lnTo>
                <a:lnTo>
                  <a:pt x="0" y="86243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0" name="TextBox 50"/>
          <p:cNvSpPr txBox="1"/>
          <p:nvPr/>
        </p:nvSpPr>
        <p:spPr>
          <a:xfrm>
            <a:off x="986619" y="6800850"/>
            <a:ext cx="2753598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Data &amp;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Artificial Intelligence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975906" y="6800850"/>
            <a:ext cx="3384217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CPM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Corporate Performance Management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44600" y="1161733"/>
            <a:ext cx="8610229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Competence center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577835" y="6855319"/>
            <a:ext cx="2736517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CRM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Customer Relationship Management</a:t>
            </a:r>
          </a:p>
          <a:p>
            <a:pPr algn="ctr">
              <a:lnSpc>
                <a:spcPts val="3499"/>
              </a:lnSpc>
            </a:pPr>
            <a:endParaRPr lang="en-US" sz="2499" b="1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244600" y="2544286"/>
            <a:ext cx="15798800" cy="798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Our extensive functional experience is leveraged to deliver applications with clear added value, supporting our clients in turning their goals into tangible benefits for their business.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44599" y="3486150"/>
            <a:ext cx="12146725" cy="410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We leverage innovation, quality, and simplification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3559524" y="6800850"/>
            <a:ext cx="2681539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ADU</a:t>
            </a:r>
          </a:p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Application Development Unit</a:t>
            </a:r>
          </a:p>
        </p:txBody>
      </p:sp>
      <p:sp>
        <p:nvSpPr>
          <p:cNvPr id="57" name="Freeform 57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1774133" y="5787323"/>
            <a:ext cx="11379156" cy="5123091"/>
            <a:chOff x="0" y="0"/>
            <a:chExt cx="899019" cy="404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99019" cy="404754"/>
            </a:xfrm>
            <a:custGeom>
              <a:avLst/>
              <a:gdLst/>
              <a:ahLst/>
              <a:cxnLst/>
              <a:rect l="l" t="t" r="r" b="b"/>
              <a:pathLst>
                <a:path w="899019" h="404754">
                  <a:moveTo>
                    <a:pt x="203200" y="0"/>
                  </a:moveTo>
                  <a:lnTo>
                    <a:pt x="899019" y="0"/>
                  </a:lnTo>
                  <a:lnTo>
                    <a:pt x="695819" y="404754"/>
                  </a:lnTo>
                  <a:lnTo>
                    <a:pt x="0" y="404754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695819" cy="461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028783" y="8196912"/>
            <a:ext cx="6302261" cy="1892446"/>
          </a:xfrm>
          <a:custGeom>
            <a:avLst/>
            <a:gdLst/>
            <a:ahLst/>
            <a:cxnLst/>
            <a:rect l="l" t="t" r="r" b="b"/>
            <a:pathLst>
              <a:path w="6302261" h="1892446">
                <a:moveTo>
                  <a:pt x="6302261" y="0"/>
                </a:moveTo>
                <a:lnTo>
                  <a:pt x="0" y="0"/>
                </a:lnTo>
                <a:lnTo>
                  <a:pt x="0" y="1892445"/>
                </a:lnTo>
                <a:lnTo>
                  <a:pt x="6302261" y="1892445"/>
                </a:lnTo>
                <a:lnTo>
                  <a:pt x="63022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7" name="Group 7"/>
          <p:cNvGrpSpPr/>
          <p:nvPr/>
        </p:nvGrpSpPr>
        <p:grpSpPr>
          <a:xfrm>
            <a:off x="9144000" y="-933932"/>
            <a:ext cx="14499313" cy="8951717"/>
            <a:chOff x="0" y="0"/>
            <a:chExt cx="609727" cy="3764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09727" cy="376439"/>
            </a:xfrm>
            <a:custGeom>
              <a:avLst/>
              <a:gdLst/>
              <a:ahLst/>
              <a:cxnLst/>
              <a:rect l="l" t="t" r="r" b="b"/>
              <a:pathLst>
                <a:path w="609727" h="376439">
                  <a:moveTo>
                    <a:pt x="406527" y="0"/>
                  </a:moveTo>
                  <a:lnTo>
                    <a:pt x="0" y="0"/>
                  </a:lnTo>
                  <a:lnTo>
                    <a:pt x="203200" y="376439"/>
                  </a:lnTo>
                  <a:lnTo>
                    <a:pt x="609727" y="376439"/>
                  </a:lnTo>
                  <a:lnTo>
                    <a:pt x="406527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57150"/>
              <a:ext cx="406527" cy="433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142501" y="1386775"/>
            <a:ext cx="2270840" cy="655451"/>
          </a:xfrm>
          <a:custGeom>
            <a:avLst/>
            <a:gdLst/>
            <a:ahLst/>
            <a:cxnLst/>
            <a:rect l="l" t="t" r="r" b="b"/>
            <a:pathLst>
              <a:path w="2270840" h="655451">
                <a:moveTo>
                  <a:pt x="0" y="0"/>
                </a:moveTo>
                <a:lnTo>
                  <a:pt x="2270840" y="0"/>
                </a:lnTo>
                <a:lnTo>
                  <a:pt x="2270840" y="655450"/>
                </a:lnTo>
                <a:lnTo>
                  <a:pt x="0" y="6554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5112" r="-21421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1" name="Group 11"/>
          <p:cNvGrpSpPr/>
          <p:nvPr/>
        </p:nvGrpSpPr>
        <p:grpSpPr>
          <a:xfrm>
            <a:off x="9531663" y="1714500"/>
            <a:ext cx="9972749" cy="7176934"/>
            <a:chOff x="0" y="0"/>
            <a:chExt cx="811032" cy="58366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1032" cy="583663"/>
            </a:xfrm>
            <a:custGeom>
              <a:avLst/>
              <a:gdLst/>
              <a:ahLst/>
              <a:cxnLst/>
              <a:rect l="l" t="t" r="r" b="b"/>
              <a:pathLst>
                <a:path w="811032" h="583663">
                  <a:moveTo>
                    <a:pt x="203200" y="0"/>
                  </a:moveTo>
                  <a:lnTo>
                    <a:pt x="811032" y="0"/>
                  </a:lnTo>
                  <a:lnTo>
                    <a:pt x="607832" y="583663"/>
                  </a:lnTo>
                  <a:lnTo>
                    <a:pt x="0" y="583663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7"/>
              <a:stretch>
                <a:fillRect l="-3201" r="-24737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44600" y="1899261"/>
            <a:ext cx="4837735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Data&amp;AI</a:t>
            </a:r>
          </a:p>
        </p:txBody>
      </p:sp>
      <p:sp>
        <p:nvSpPr>
          <p:cNvPr id="14" name="Freeform 14"/>
          <p:cNvSpPr/>
          <p:nvPr/>
        </p:nvSpPr>
        <p:spPr>
          <a:xfrm>
            <a:off x="-2785432" y="9977430"/>
            <a:ext cx="11434272" cy="1293877"/>
          </a:xfrm>
          <a:custGeom>
            <a:avLst/>
            <a:gdLst/>
            <a:ahLst/>
            <a:cxnLst/>
            <a:rect l="l" t="t" r="r" b="b"/>
            <a:pathLst>
              <a:path w="11434272" h="1293877">
                <a:moveTo>
                  <a:pt x="0" y="0"/>
                </a:moveTo>
                <a:lnTo>
                  <a:pt x="11434272" y="0"/>
                </a:lnTo>
                <a:lnTo>
                  <a:pt x="11434272" y="1293877"/>
                </a:lnTo>
                <a:lnTo>
                  <a:pt x="0" y="1293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83256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5" name="TextBox 15"/>
          <p:cNvSpPr txBox="1"/>
          <p:nvPr/>
        </p:nvSpPr>
        <p:spPr>
          <a:xfrm>
            <a:off x="1244600" y="3962846"/>
            <a:ext cx="7747000" cy="2623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70"/>
              </a:lnSpc>
            </a:pP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Data &amp; AI 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business unit is responsible for the design and implementation of medium and large-scale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Business Intelligence, Data Management, Data Analytics, 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and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Artificial Intelligence systems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leveraging modern </a:t>
            </a:r>
            <a:r>
              <a:rPr lang="en-US" sz="2478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Cloud services</a:t>
            </a:r>
            <a:r>
              <a:rPr lang="en-US" sz="2478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as well as traditional on-premise technologies.</a:t>
            </a:r>
          </a:p>
        </p:txBody>
      </p:sp>
      <p:grpSp>
        <p:nvGrpSpPr>
          <p:cNvPr id="16" name="Group 16"/>
          <p:cNvGrpSpPr/>
          <p:nvPr/>
        </p:nvGrpSpPr>
        <p:grpSpPr>
          <a:xfrm rot="-10800000">
            <a:off x="-1471996" y="-1362592"/>
            <a:ext cx="5119583" cy="2446670"/>
            <a:chOff x="0" y="0"/>
            <a:chExt cx="1177416" cy="56269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77416" cy="562692"/>
            </a:xfrm>
            <a:custGeom>
              <a:avLst/>
              <a:gdLst/>
              <a:ahLst/>
              <a:cxnLst/>
              <a:rect l="l" t="t" r="r" b="b"/>
              <a:pathLst>
                <a:path w="1177416" h="562692">
                  <a:moveTo>
                    <a:pt x="1177416" y="281346"/>
                  </a:moveTo>
                  <a:lnTo>
                    <a:pt x="974216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974216" y="0"/>
                  </a:lnTo>
                  <a:lnTo>
                    <a:pt x="1177416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57150"/>
              <a:ext cx="948816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 rot="-10800000">
            <a:off x="675045" y="-624938"/>
            <a:ext cx="5407290" cy="1198000"/>
            <a:chOff x="0" y="0"/>
            <a:chExt cx="2884471" cy="63906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884471" cy="639062"/>
            </a:xfrm>
            <a:custGeom>
              <a:avLst/>
              <a:gdLst/>
              <a:ahLst/>
              <a:cxnLst/>
              <a:rect l="l" t="t" r="r" b="b"/>
              <a:pathLst>
                <a:path w="2884471" h="639062">
                  <a:moveTo>
                    <a:pt x="2884471" y="319531"/>
                  </a:moveTo>
                  <a:lnTo>
                    <a:pt x="2681271" y="639062"/>
                  </a:lnTo>
                  <a:lnTo>
                    <a:pt x="203200" y="639062"/>
                  </a:lnTo>
                  <a:lnTo>
                    <a:pt x="0" y="319531"/>
                  </a:lnTo>
                  <a:lnTo>
                    <a:pt x="203200" y="0"/>
                  </a:lnTo>
                  <a:lnTo>
                    <a:pt x="2681271" y="0"/>
                  </a:lnTo>
                  <a:lnTo>
                    <a:pt x="2884471" y="319531"/>
                  </a:lnTo>
                  <a:close/>
                </a:path>
              </a:pathLst>
            </a:custGeom>
            <a:solidFill>
              <a:srgbClr val="2F8EDD"/>
            </a:solidFill>
            <a:ln w="5715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4300" y="-57150"/>
              <a:ext cx="2655871" cy="696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5400000">
            <a:off x="-1086039" y="5448229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4"/>
                </a:lnTo>
                <a:lnTo>
                  <a:pt x="0" y="6904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12646769" y="943927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50839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0" y="0"/>
                </a:moveTo>
                <a:lnTo>
                  <a:pt x="1752990" y="0"/>
                </a:lnTo>
                <a:lnTo>
                  <a:pt x="1752990" y="1509762"/>
                </a:lnTo>
                <a:lnTo>
                  <a:pt x="0" y="15097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7800265" y="982706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1087795" y="8662845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3" y="0"/>
                </a:lnTo>
                <a:lnTo>
                  <a:pt x="1102913" y="1190910"/>
                </a:lnTo>
                <a:lnTo>
                  <a:pt x="0" y="119091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4705406" y="6565652"/>
            <a:ext cx="11623731" cy="4592714"/>
            <a:chOff x="0" y="0"/>
            <a:chExt cx="677619" cy="2677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77619" cy="267738"/>
            </a:xfrm>
            <a:custGeom>
              <a:avLst/>
              <a:gdLst/>
              <a:ahLst/>
              <a:cxnLst/>
              <a:rect l="l" t="t" r="r" b="b"/>
              <a:pathLst>
                <a:path w="677619" h="267738">
                  <a:moveTo>
                    <a:pt x="474419" y="0"/>
                  </a:moveTo>
                  <a:lnTo>
                    <a:pt x="0" y="0"/>
                  </a:lnTo>
                  <a:lnTo>
                    <a:pt x="203200" y="267738"/>
                  </a:lnTo>
                  <a:lnTo>
                    <a:pt x="677619" y="267738"/>
                  </a:lnTo>
                  <a:lnTo>
                    <a:pt x="474419" y="0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57150"/>
              <a:ext cx="474419" cy="3248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7006949" y="-247628"/>
            <a:ext cx="12420324" cy="7556242"/>
            <a:chOff x="0" y="0"/>
            <a:chExt cx="473570" cy="2881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570" cy="288109"/>
            </a:xfrm>
            <a:custGeom>
              <a:avLst/>
              <a:gdLst/>
              <a:ahLst/>
              <a:cxnLst/>
              <a:rect l="l" t="t" r="r" b="b"/>
              <a:pathLst>
                <a:path w="473570" h="288109">
                  <a:moveTo>
                    <a:pt x="203200" y="0"/>
                  </a:moveTo>
                  <a:lnTo>
                    <a:pt x="473570" y="0"/>
                  </a:lnTo>
                  <a:lnTo>
                    <a:pt x="270370" y="288109"/>
                  </a:lnTo>
                  <a:lnTo>
                    <a:pt x="0" y="288109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01600" y="-57150"/>
              <a:ext cx="270370" cy="3452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5400000">
            <a:off x="-785812" y="701710"/>
            <a:ext cx="6882789" cy="7471141"/>
          </a:xfrm>
          <a:custGeom>
            <a:avLst/>
            <a:gdLst/>
            <a:ahLst/>
            <a:cxnLst/>
            <a:rect l="l" t="t" r="r" b="b"/>
            <a:pathLst>
              <a:path w="6882789" h="7471141">
                <a:moveTo>
                  <a:pt x="0" y="0"/>
                </a:moveTo>
                <a:lnTo>
                  <a:pt x="6882789" y="0"/>
                </a:lnTo>
                <a:lnTo>
                  <a:pt x="6882789" y="7471141"/>
                </a:lnTo>
                <a:lnTo>
                  <a:pt x="0" y="7471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796787" y="1243857"/>
            <a:ext cx="6145056" cy="5327585"/>
            <a:chOff x="0" y="0"/>
            <a:chExt cx="727368" cy="63060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5"/>
              <a:stretch>
                <a:fillRect l="-32963" r="-32963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Freeform 12"/>
          <p:cNvSpPr/>
          <p:nvPr/>
        </p:nvSpPr>
        <p:spPr>
          <a:xfrm rot="-5400000">
            <a:off x="1443364" y="5040784"/>
            <a:ext cx="4650437" cy="5047964"/>
          </a:xfrm>
          <a:custGeom>
            <a:avLst/>
            <a:gdLst/>
            <a:ahLst/>
            <a:cxnLst/>
            <a:rect l="l" t="t" r="r" b="b"/>
            <a:pathLst>
              <a:path w="4650437" h="5047964">
                <a:moveTo>
                  <a:pt x="0" y="0"/>
                </a:moveTo>
                <a:lnTo>
                  <a:pt x="4650436" y="0"/>
                </a:lnTo>
                <a:lnTo>
                  <a:pt x="4650436" y="5047964"/>
                </a:lnTo>
                <a:lnTo>
                  <a:pt x="0" y="5047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3" name="Group 13"/>
          <p:cNvGrpSpPr/>
          <p:nvPr/>
        </p:nvGrpSpPr>
        <p:grpSpPr>
          <a:xfrm>
            <a:off x="1308229" y="5608200"/>
            <a:ext cx="4105146" cy="3559042"/>
            <a:chOff x="0" y="0"/>
            <a:chExt cx="727368" cy="63060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27368" cy="630606"/>
            </a:xfrm>
            <a:custGeom>
              <a:avLst/>
              <a:gdLst/>
              <a:ahLst/>
              <a:cxnLst/>
              <a:rect l="l" t="t" r="r" b="b"/>
              <a:pathLst>
                <a:path w="727368" h="630606">
                  <a:moveTo>
                    <a:pt x="727368" y="315303"/>
                  </a:moveTo>
                  <a:lnTo>
                    <a:pt x="524168" y="630606"/>
                  </a:lnTo>
                  <a:lnTo>
                    <a:pt x="203200" y="630606"/>
                  </a:lnTo>
                  <a:lnTo>
                    <a:pt x="0" y="315303"/>
                  </a:lnTo>
                  <a:lnTo>
                    <a:pt x="203200" y="0"/>
                  </a:lnTo>
                  <a:lnTo>
                    <a:pt x="524168" y="0"/>
                  </a:lnTo>
                  <a:lnTo>
                    <a:pt x="727368" y="315303"/>
                  </a:lnTo>
                  <a:close/>
                </a:path>
              </a:pathLst>
            </a:custGeom>
            <a:blipFill>
              <a:blip r:embed="rId6"/>
              <a:stretch>
                <a:fillRect l="-14941" r="-14941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021265" y="1205757"/>
            <a:ext cx="10889216" cy="1071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9"/>
              </a:lnSpc>
            </a:pPr>
            <a:r>
              <a:rPr lang="en-US" sz="6799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Data&amp;AI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3" name="Freeform 23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583821" y="9889984"/>
            <a:ext cx="1321559" cy="523662"/>
          </a:xfrm>
          <a:custGeom>
            <a:avLst/>
            <a:gdLst/>
            <a:ahLst/>
            <a:cxnLst/>
            <a:rect l="l" t="t" r="r" b="b"/>
            <a:pathLst>
              <a:path w="1321559" h="523662">
                <a:moveTo>
                  <a:pt x="0" y="0"/>
                </a:moveTo>
                <a:lnTo>
                  <a:pt x="1321558" y="0"/>
                </a:lnTo>
                <a:lnTo>
                  <a:pt x="1321558" y="523662"/>
                </a:lnTo>
                <a:lnTo>
                  <a:pt x="0" y="5236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0273" r="-2142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2394167" y="320995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6537781" y="-2032197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Freeform 27"/>
          <p:cNvSpPr/>
          <p:nvPr/>
        </p:nvSpPr>
        <p:spPr>
          <a:xfrm>
            <a:off x="91440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8" name="Freeform 28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29" name="Group 29"/>
          <p:cNvGrpSpPr/>
          <p:nvPr/>
        </p:nvGrpSpPr>
        <p:grpSpPr>
          <a:xfrm>
            <a:off x="6102861" y="5406613"/>
            <a:ext cx="6145524" cy="403174"/>
            <a:chOff x="0" y="0"/>
            <a:chExt cx="8194032" cy="53756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Microsoft Sharepoint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6102861" y="4822031"/>
            <a:ext cx="6145524" cy="403174"/>
            <a:chOff x="0" y="0"/>
            <a:chExt cx="8194032" cy="537566"/>
          </a:xfrm>
        </p:grpSpPr>
        <p:sp>
          <p:nvSpPr>
            <p:cNvPr id="36" name="TextBox 36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Microsoft Azure Data Platform</a:t>
              </a:r>
            </a:p>
          </p:txBody>
        </p:sp>
        <p:sp>
          <p:nvSpPr>
            <p:cNvPr id="37" name="Freeform 37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38" name="Group 38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1" name="Group 41"/>
          <p:cNvGrpSpPr/>
          <p:nvPr/>
        </p:nvGrpSpPr>
        <p:grpSpPr>
          <a:xfrm>
            <a:off x="6102861" y="4237449"/>
            <a:ext cx="6145524" cy="403174"/>
            <a:chOff x="0" y="0"/>
            <a:chExt cx="8194032" cy="537566"/>
          </a:xfrm>
        </p:grpSpPr>
        <p:sp>
          <p:nvSpPr>
            <p:cNvPr id="42" name="TextBox 42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Micorsoft Power Platform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4" name="Group 44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grpSp>
        <p:nvGrpSpPr>
          <p:cNvPr id="47" name="Group 47"/>
          <p:cNvGrpSpPr/>
          <p:nvPr/>
        </p:nvGrpSpPr>
        <p:grpSpPr>
          <a:xfrm>
            <a:off x="6102861" y="5991195"/>
            <a:ext cx="6145524" cy="403174"/>
            <a:chOff x="0" y="0"/>
            <a:chExt cx="8194032" cy="53756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Databricks Lakehouse Platform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102861" y="6575777"/>
            <a:ext cx="6145524" cy="403174"/>
            <a:chOff x="0" y="0"/>
            <a:chExt cx="8194032" cy="537566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55" name="Group 55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Oracle Cloud Infrastructure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1774371" y="5407479"/>
            <a:ext cx="6145524" cy="403174"/>
            <a:chOff x="0" y="0"/>
            <a:chExt cx="8194032" cy="53756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Snowflake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1774371" y="5991628"/>
            <a:ext cx="6145524" cy="403174"/>
            <a:chOff x="0" y="0"/>
            <a:chExt cx="8194032" cy="537566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67" name="Group 67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68" name="Freeform 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" name="TextBox 6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70" name="TextBox 70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Tableau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11774371" y="6575777"/>
            <a:ext cx="6145524" cy="403174"/>
            <a:chOff x="0" y="0"/>
            <a:chExt cx="8194032" cy="537566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73" name="Group 73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5" name="TextBox 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Talend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774371" y="4822031"/>
            <a:ext cx="6145524" cy="403174"/>
            <a:chOff x="0" y="0"/>
            <a:chExt cx="8194032" cy="537566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79" name="Group 79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82" name="TextBox 82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AI &amp; Machine Learning</a:t>
              </a:r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11774371" y="4237882"/>
            <a:ext cx="6145524" cy="403174"/>
            <a:chOff x="0" y="0"/>
            <a:chExt cx="8194032" cy="537566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537566" cy="537566"/>
            </a:xfrm>
            <a:custGeom>
              <a:avLst/>
              <a:gdLst/>
              <a:ahLst/>
              <a:cxnLst/>
              <a:rect l="l" t="t" r="r" b="b"/>
              <a:pathLst>
                <a:path w="537566" h="537566">
                  <a:moveTo>
                    <a:pt x="0" y="0"/>
                  </a:moveTo>
                  <a:lnTo>
                    <a:pt x="537566" y="0"/>
                  </a:lnTo>
                  <a:lnTo>
                    <a:pt x="537566" y="537566"/>
                  </a:lnTo>
                  <a:lnTo>
                    <a:pt x="0" y="537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  <p:grpSp>
          <p:nvGrpSpPr>
            <p:cNvPr id="85" name="Group 85"/>
            <p:cNvGrpSpPr/>
            <p:nvPr/>
          </p:nvGrpSpPr>
          <p:grpSpPr>
            <a:xfrm>
              <a:off x="68830" y="53127"/>
              <a:ext cx="399906" cy="399906"/>
              <a:chOff x="0" y="0"/>
              <a:chExt cx="812800" cy="812800"/>
            </a:xfrm>
          </p:grpSpPr>
          <p:sp>
            <p:nvSpPr>
              <p:cNvPr id="86" name="Freeform 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F8EDD"/>
              </a:solidFill>
              <a:ln w="476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" name="TextBox 8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sp>
          <p:nvSpPr>
            <p:cNvPr id="88" name="TextBox 88"/>
            <p:cNvSpPr txBox="1"/>
            <p:nvPr/>
          </p:nvSpPr>
          <p:spPr>
            <a:xfrm>
              <a:off x="906504" y="-16120"/>
              <a:ext cx="7287528" cy="5126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b="1">
                  <a:solidFill>
                    <a:srgbClr val="1D1A1B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SAS</a:t>
              </a:r>
            </a:p>
          </p:txBody>
        </p:sp>
      </p:grpSp>
      <p:sp>
        <p:nvSpPr>
          <p:cNvPr id="89" name="Freeform 89"/>
          <p:cNvSpPr/>
          <p:nvPr/>
        </p:nvSpPr>
        <p:spPr>
          <a:xfrm>
            <a:off x="6102861" y="7740951"/>
            <a:ext cx="3739710" cy="1288568"/>
          </a:xfrm>
          <a:custGeom>
            <a:avLst/>
            <a:gdLst/>
            <a:ahLst/>
            <a:cxnLst/>
            <a:rect l="l" t="t" r="r" b="b"/>
            <a:pathLst>
              <a:path w="3739710" h="1288568">
                <a:moveTo>
                  <a:pt x="0" y="0"/>
                </a:moveTo>
                <a:lnTo>
                  <a:pt x="3739710" y="0"/>
                </a:lnTo>
                <a:lnTo>
                  <a:pt x="3739710" y="1288568"/>
                </a:lnTo>
                <a:lnTo>
                  <a:pt x="0" y="128856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0" name="TextBox 90"/>
          <p:cNvSpPr txBox="1"/>
          <p:nvPr/>
        </p:nvSpPr>
        <p:spPr>
          <a:xfrm>
            <a:off x="6021265" y="2539667"/>
            <a:ext cx="9296400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The team consists up of highly specialized professionals in the design and development of data analysis systems, with a particular focus on the following technologies:</a:t>
            </a:r>
          </a:p>
        </p:txBody>
      </p:sp>
      <p:sp>
        <p:nvSpPr>
          <p:cNvPr id="91" name="Freeform 91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6388211" y="-5535870"/>
            <a:ext cx="14135211" cy="10119133"/>
            <a:chOff x="0" y="0"/>
            <a:chExt cx="786013" cy="5626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86013" cy="562692"/>
            </a:xfrm>
            <a:custGeom>
              <a:avLst/>
              <a:gdLst/>
              <a:ahLst/>
              <a:cxnLst/>
              <a:rect l="l" t="t" r="r" b="b"/>
              <a:pathLst>
                <a:path w="786013" h="562692">
                  <a:moveTo>
                    <a:pt x="786013" y="281346"/>
                  </a:moveTo>
                  <a:lnTo>
                    <a:pt x="58281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582813" y="0"/>
                  </a:lnTo>
                  <a:lnTo>
                    <a:pt x="786013" y="281346"/>
                  </a:lnTo>
                  <a:close/>
                </a:path>
              </a:pathLst>
            </a:custGeom>
            <a:solidFill>
              <a:srgbClr val="2F8EDD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57150"/>
              <a:ext cx="55741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306113" y="6253799"/>
            <a:ext cx="7610964" cy="5057823"/>
            <a:chOff x="0" y="0"/>
            <a:chExt cx="846733" cy="5626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6733" cy="562692"/>
            </a:xfrm>
            <a:custGeom>
              <a:avLst/>
              <a:gdLst/>
              <a:ahLst/>
              <a:cxnLst/>
              <a:rect l="l" t="t" r="r" b="b"/>
              <a:pathLst>
                <a:path w="846733" h="562692">
                  <a:moveTo>
                    <a:pt x="846733" y="281346"/>
                  </a:moveTo>
                  <a:lnTo>
                    <a:pt x="643533" y="562692"/>
                  </a:lnTo>
                  <a:lnTo>
                    <a:pt x="203200" y="562692"/>
                  </a:lnTo>
                  <a:lnTo>
                    <a:pt x="0" y="281346"/>
                  </a:lnTo>
                  <a:lnTo>
                    <a:pt x="203200" y="0"/>
                  </a:lnTo>
                  <a:lnTo>
                    <a:pt x="643533" y="0"/>
                  </a:lnTo>
                  <a:lnTo>
                    <a:pt x="846733" y="281346"/>
                  </a:lnTo>
                  <a:close/>
                </a:path>
              </a:pathLst>
            </a:custGeom>
            <a:solidFill>
              <a:srgbClr val="09225A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57150"/>
              <a:ext cx="618133" cy="6198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549400" y="8289423"/>
            <a:ext cx="5997461" cy="1800920"/>
          </a:xfrm>
          <a:custGeom>
            <a:avLst/>
            <a:gdLst/>
            <a:ahLst/>
            <a:cxnLst/>
            <a:rect l="l" t="t" r="r" b="b"/>
            <a:pathLst>
              <a:path w="5997461" h="1800920">
                <a:moveTo>
                  <a:pt x="5997461" y="0"/>
                </a:moveTo>
                <a:lnTo>
                  <a:pt x="0" y="0"/>
                </a:lnTo>
                <a:lnTo>
                  <a:pt x="0" y="1800920"/>
                </a:lnTo>
                <a:lnTo>
                  <a:pt x="5997461" y="1800920"/>
                </a:lnTo>
                <a:lnTo>
                  <a:pt x="5997461" y="0"/>
                </a:lnTo>
                <a:close/>
              </a:path>
            </a:pathLst>
          </a:custGeom>
          <a:blipFill>
            <a:blip r:embed="rId3">
              <a:alphaModFix amt="7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8999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10" name="Group 10"/>
          <p:cNvGrpSpPr/>
          <p:nvPr/>
        </p:nvGrpSpPr>
        <p:grpSpPr>
          <a:xfrm>
            <a:off x="-1676398" y="1322286"/>
            <a:ext cx="9118598" cy="7642428"/>
            <a:chOff x="0" y="0"/>
            <a:chExt cx="558451" cy="46804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58451" cy="468046"/>
            </a:xfrm>
            <a:custGeom>
              <a:avLst/>
              <a:gdLst/>
              <a:ahLst/>
              <a:cxnLst/>
              <a:rect l="l" t="t" r="r" b="b"/>
              <a:pathLst>
                <a:path w="558451" h="468046">
                  <a:moveTo>
                    <a:pt x="355251" y="0"/>
                  </a:moveTo>
                  <a:lnTo>
                    <a:pt x="0" y="0"/>
                  </a:lnTo>
                  <a:lnTo>
                    <a:pt x="203200" y="468046"/>
                  </a:lnTo>
                  <a:lnTo>
                    <a:pt x="558451" y="468046"/>
                  </a:lnTo>
                  <a:lnTo>
                    <a:pt x="355251" y="0"/>
                  </a:lnTo>
                  <a:close/>
                </a:path>
              </a:pathLst>
            </a:custGeom>
            <a:blipFill>
              <a:blip r:embed="rId5"/>
              <a:stretch>
                <a:fillRect l="-12780" r="-12780"/>
              </a:stretch>
            </a:blipFill>
            <a:ln w="1428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64053" y="-1477201"/>
            <a:ext cx="5390494" cy="2982376"/>
            <a:chOff x="0" y="0"/>
            <a:chExt cx="7187325" cy="3976501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7187325" cy="3262226"/>
              <a:chOff x="0" y="0"/>
              <a:chExt cx="1239720" cy="5626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239720" cy="562692"/>
              </a:xfrm>
              <a:custGeom>
                <a:avLst/>
                <a:gdLst/>
                <a:ahLst/>
                <a:cxnLst/>
                <a:rect l="l" t="t" r="r" b="b"/>
                <a:pathLst>
                  <a:path w="1239720" h="562692">
                    <a:moveTo>
                      <a:pt x="1239720" y="281346"/>
                    </a:moveTo>
                    <a:lnTo>
                      <a:pt x="1036520" y="562692"/>
                    </a:lnTo>
                    <a:lnTo>
                      <a:pt x="203200" y="562692"/>
                    </a:lnTo>
                    <a:lnTo>
                      <a:pt x="0" y="281346"/>
                    </a:lnTo>
                    <a:lnTo>
                      <a:pt x="203200" y="0"/>
                    </a:lnTo>
                    <a:lnTo>
                      <a:pt x="1036520" y="0"/>
                    </a:lnTo>
                    <a:lnTo>
                      <a:pt x="1239720" y="281346"/>
                    </a:lnTo>
                    <a:close/>
                  </a:path>
                </a:pathLst>
              </a:custGeom>
              <a:solidFill>
                <a:srgbClr val="09225A"/>
              </a:solidFill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114300" y="-57150"/>
                <a:ext cx="1011120" cy="6198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-10800000">
              <a:off x="2511062" y="2547952"/>
              <a:ext cx="3673400" cy="1428550"/>
              <a:chOff x="0" y="0"/>
              <a:chExt cx="1643297" cy="63906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43297" cy="639062"/>
              </a:xfrm>
              <a:custGeom>
                <a:avLst/>
                <a:gdLst/>
                <a:ahLst/>
                <a:cxnLst/>
                <a:rect l="l" t="t" r="r" b="b"/>
                <a:pathLst>
                  <a:path w="1643297" h="639062">
                    <a:moveTo>
                      <a:pt x="1643297" y="319531"/>
                    </a:moveTo>
                    <a:lnTo>
                      <a:pt x="1440097" y="639062"/>
                    </a:lnTo>
                    <a:lnTo>
                      <a:pt x="203200" y="639062"/>
                    </a:lnTo>
                    <a:lnTo>
                      <a:pt x="0" y="319531"/>
                    </a:lnTo>
                    <a:lnTo>
                      <a:pt x="203200" y="0"/>
                    </a:lnTo>
                    <a:lnTo>
                      <a:pt x="1440097" y="0"/>
                    </a:lnTo>
                    <a:lnTo>
                      <a:pt x="1643297" y="319531"/>
                    </a:lnTo>
                    <a:close/>
                  </a:path>
                </a:pathLst>
              </a:custGeom>
              <a:solidFill>
                <a:srgbClr val="2F8EDD"/>
              </a:solidFill>
              <a:ln w="57150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114300" y="-57150"/>
                <a:ext cx="1414697" cy="6962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19" name="Freeform 19"/>
          <p:cNvSpPr/>
          <p:nvPr/>
        </p:nvSpPr>
        <p:spPr>
          <a:xfrm>
            <a:off x="8216900" y="10018463"/>
            <a:ext cx="10873692" cy="1293159"/>
          </a:xfrm>
          <a:custGeom>
            <a:avLst/>
            <a:gdLst/>
            <a:ahLst/>
            <a:cxnLst/>
            <a:rect l="l" t="t" r="r" b="b"/>
            <a:pathLst>
              <a:path w="10873692" h="1293159">
                <a:moveTo>
                  <a:pt x="0" y="0"/>
                </a:moveTo>
                <a:lnTo>
                  <a:pt x="10873692" y="0"/>
                </a:lnTo>
                <a:lnTo>
                  <a:pt x="10873692" y="1293159"/>
                </a:lnTo>
                <a:lnTo>
                  <a:pt x="0" y="12931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1128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0" name="Freeform 20"/>
          <p:cNvSpPr/>
          <p:nvPr/>
        </p:nvSpPr>
        <p:spPr>
          <a:xfrm flipH="1">
            <a:off x="17043400" y="8777238"/>
            <a:ext cx="1752990" cy="1509762"/>
          </a:xfrm>
          <a:custGeom>
            <a:avLst/>
            <a:gdLst/>
            <a:ahLst/>
            <a:cxnLst/>
            <a:rect l="l" t="t" r="r" b="b"/>
            <a:pathLst>
              <a:path w="1752990" h="1509762">
                <a:moveTo>
                  <a:pt x="1752990" y="0"/>
                </a:moveTo>
                <a:lnTo>
                  <a:pt x="0" y="0"/>
                </a:lnTo>
                <a:lnTo>
                  <a:pt x="0" y="1509762"/>
                </a:lnTo>
                <a:lnTo>
                  <a:pt x="1752990" y="1509762"/>
                </a:lnTo>
                <a:lnTo>
                  <a:pt x="17529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1" name="Freeform 21"/>
          <p:cNvSpPr/>
          <p:nvPr/>
        </p:nvSpPr>
        <p:spPr>
          <a:xfrm rot="5400000">
            <a:off x="17201961" y="7533472"/>
            <a:ext cx="2172079" cy="690405"/>
          </a:xfrm>
          <a:custGeom>
            <a:avLst/>
            <a:gdLst/>
            <a:ahLst/>
            <a:cxnLst/>
            <a:rect l="l" t="t" r="r" b="b"/>
            <a:pathLst>
              <a:path w="2172079" h="690405">
                <a:moveTo>
                  <a:pt x="0" y="0"/>
                </a:moveTo>
                <a:lnTo>
                  <a:pt x="2172078" y="0"/>
                </a:lnTo>
                <a:lnTo>
                  <a:pt x="2172078" y="690405"/>
                </a:lnTo>
                <a:lnTo>
                  <a:pt x="0" y="690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2348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2" name="Freeform 22"/>
          <p:cNvSpPr/>
          <p:nvPr/>
        </p:nvSpPr>
        <p:spPr>
          <a:xfrm>
            <a:off x="1028700" y="528080"/>
            <a:ext cx="1533144" cy="289381"/>
          </a:xfrm>
          <a:custGeom>
            <a:avLst/>
            <a:gdLst/>
            <a:ahLst/>
            <a:cxnLst/>
            <a:rect l="l" t="t" r="r" b="b"/>
            <a:pathLst>
              <a:path w="1533144" h="289381">
                <a:moveTo>
                  <a:pt x="0" y="0"/>
                </a:moveTo>
                <a:lnTo>
                  <a:pt x="1533144" y="0"/>
                </a:lnTo>
                <a:lnTo>
                  <a:pt x="1533144" y="289381"/>
                </a:lnTo>
                <a:lnTo>
                  <a:pt x="0" y="2893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3" name="Freeform 23"/>
          <p:cNvSpPr/>
          <p:nvPr/>
        </p:nvSpPr>
        <p:spPr>
          <a:xfrm>
            <a:off x="5449810" y="6858000"/>
            <a:ext cx="885980" cy="536756"/>
          </a:xfrm>
          <a:custGeom>
            <a:avLst/>
            <a:gdLst/>
            <a:ahLst/>
            <a:cxnLst/>
            <a:rect l="l" t="t" r="r" b="b"/>
            <a:pathLst>
              <a:path w="885980" h="536756">
                <a:moveTo>
                  <a:pt x="0" y="0"/>
                </a:moveTo>
                <a:lnTo>
                  <a:pt x="885980" y="0"/>
                </a:lnTo>
                <a:lnTo>
                  <a:pt x="885980" y="536756"/>
                </a:lnTo>
                <a:lnTo>
                  <a:pt x="0" y="536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4" name="Freeform 24"/>
          <p:cNvSpPr/>
          <p:nvPr/>
        </p:nvSpPr>
        <p:spPr>
          <a:xfrm>
            <a:off x="-1854200" y="-373396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5" name="Freeform 25"/>
          <p:cNvSpPr/>
          <p:nvPr/>
        </p:nvSpPr>
        <p:spPr>
          <a:xfrm>
            <a:off x="16566627" y="-1709864"/>
            <a:ext cx="3098800" cy="2738564"/>
          </a:xfrm>
          <a:custGeom>
            <a:avLst/>
            <a:gdLst/>
            <a:ahLst/>
            <a:cxnLst/>
            <a:rect l="l" t="t" r="r" b="b"/>
            <a:pathLst>
              <a:path w="3098800" h="2738564">
                <a:moveTo>
                  <a:pt x="0" y="0"/>
                </a:moveTo>
                <a:lnTo>
                  <a:pt x="3098800" y="0"/>
                </a:lnTo>
                <a:lnTo>
                  <a:pt x="3098800" y="2738564"/>
                </a:lnTo>
                <a:lnTo>
                  <a:pt x="0" y="2738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6" name="Freeform 26"/>
          <p:cNvSpPr/>
          <p:nvPr/>
        </p:nvSpPr>
        <p:spPr>
          <a:xfrm>
            <a:off x="17919895" y="9853727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27" name="TextBox 27"/>
          <p:cNvSpPr txBox="1"/>
          <p:nvPr/>
        </p:nvSpPr>
        <p:spPr>
          <a:xfrm>
            <a:off x="7546861" y="1293711"/>
            <a:ext cx="8853410" cy="161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5"/>
              </a:lnSpc>
            </a:pPr>
            <a:r>
              <a:rPr lang="en-US" sz="5100" b="1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CPM - Corporate Perfomance Management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546861" y="3433128"/>
            <a:ext cx="8676752" cy="5133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DT2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boasts many years of experience in the development of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strategic planning, budgeting, reporting, 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and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corporate performance analysis projects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supporting management in improving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efficiency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 reducing risks and costs, and achieving strategic goals.</a:t>
            </a:r>
          </a:p>
          <a:p>
            <a:pPr algn="l">
              <a:lnSpc>
                <a:spcPts val="3080"/>
              </a:lnSpc>
            </a:pPr>
            <a:endParaRPr lang="en-US" sz="2200" b="1" dirty="0">
              <a:solidFill>
                <a:srgbClr val="1D1A1B"/>
              </a:solidFill>
              <a:latin typeface="Public Sans Bold"/>
              <a:ea typeface="Public Sans Bold"/>
              <a:cs typeface="Public Sans Bold"/>
              <a:sym typeface="Public Sans Bold"/>
            </a:endParaRPr>
          </a:p>
          <a:p>
            <a:pPr algn="l">
              <a:lnSpc>
                <a:spcPts val="3080"/>
              </a:lnSpc>
            </a:pP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We assist companies in making infrastructure and technology choices related to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budgeting and consolidated financial statements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, defining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control 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and </a:t>
            </a:r>
            <a:r>
              <a:rPr lang="en-US" sz="2200" b="1" dirty="0">
                <a:solidFill>
                  <a:srgbClr val="1D1A1B"/>
                </a:solidFill>
                <a:latin typeface="Public Sans Bold"/>
                <a:ea typeface="Public Sans Bold"/>
                <a:cs typeface="Public Sans Bold"/>
                <a:sym typeface="Public Sans Bold"/>
              </a:rPr>
              <a:t>governance models</a:t>
            </a:r>
            <a:r>
              <a:rPr lang="en-US" sz="2200" dirty="0">
                <a:solidFill>
                  <a:srgbClr val="1D1A1B"/>
                </a:solidFill>
                <a:latin typeface="Public Sans"/>
                <a:ea typeface="Public Sans"/>
                <a:cs typeface="Public Sans"/>
                <a:sym typeface="Public Sans"/>
              </a:rPr>
              <a:t> that make business performance clear and effective. We offer innovative solutions and services in the field of Corporate Performance Management (CPM), combining IT expertise with in-depth knowledge of controlling, accounting, and cash flow processes.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156388" y="8572500"/>
            <a:ext cx="1102912" cy="1190911"/>
          </a:xfrm>
          <a:custGeom>
            <a:avLst/>
            <a:gdLst/>
            <a:ahLst/>
            <a:cxnLst/>
            <a:rect l="l" t="t" r="r" b="b"/>
            <a:pathLst>
              <a:path w="1102912" h="1190911">
                <a:moveTo>
                  <a:pt x="0" y="0"/>
                </a:moveTo>
                <a:lnTo>
                  <a:pt x="1102912" y="0"/>
                </a:lnTo>
                <a:lnTo>
                  <a:pt x="1102912" y="1190911"/>
                </a:lnTo>
                <a:lnTo>
                  <a:pt x="0" y="1190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1170</Words>
  <Application>Microsoft Office PowerPoint</Application>
  <PresentationFormat>Custom</PresentationFormat>
  <Paragraphs>137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Public Sans Bold</vt:lpstr>
      <vt:lpstr>Calibri</vt:lpstr>
      <vt:lpstr>Archivo Black</vt:lpstr>
      <vt:lpstr>Arial</vt:lpstr>
      <vt:lpstr>Agrandir Wide Bold</vt:lpstr>
      <vt:lpstr>Public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Profile DT2</dc:title>
  <dc:creator>Michele De Pascalis</dc:creator>
  <cp:lastModifiedBy>Nicola Forestieri</cp:lastModifiedBy>
  <cp:revision>8</cp:revision>
  <dcterms:created xsi:type="dcterms:W3CDTF">2006-08-16T00:00:00Z</dcterms:created>
  <dcterms:modified xsi:type="dcterms:W3CDTF">2025-11-21T11:30:58Z</dcterms:modified>
  <dc:identifier>DAGyYtWuRgo</dc:identifier>
</cp:coreProperties>
</file>